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48"/>
  </p:notesMasterIdLst>
  <p:sldIdLst>
    <p:sldId id="286" r:id="rId2"/>
    <p:sldId id="399" r:id="rId3"/>
    <p:sldId id="256" r:id="rId4"/>
    <p:sldId id="508" r:id="rId5"/>
    <p:sldId id="607" r:id="rId6"/>
    <p:sldId id="564" r:id="rId7"/>
    <p:sldId id="565" r:id="rId8"/>
    <p:sldId id="566" r:id="rId9"/>
    <p:sldId id="567" r:id="rId10"/>
    <p:sldId id="568" r:id="rId11"/>
    <p:sldId id="569" r:id="rId12"/>
    <p:sldId id="570" r:id="rId13"/>
    <p:sldId id="571" r:id="rId14"/>
    <p:sldId id="572" r:id="rId15"/>
    <p:sldId id="573" r:id="rId16"/>
    <p:sldId id="574" r:id="rId17"/>
    <p:sldId id="575" r:id="rId18"/>
    <p:sldId id="576" r:id="rId19"/>
    <p:sldId id="606" r:id="rId20"/>
    <p:sldId id="577" r:id="rId21"/>
    <p:sldId id="578" r:id="rId22"/>
    <p:sldId id="579" r:id="rId23"/>
    <p:sldId id="580" r:id="rId24"/>
    <p:sldId id="581" r:id="rId25"/>
    <p:sldId id="582" r:id="rId26"/>
    <p:sldId id="608" r:id="rId27"/>
    <p:sldId id="583" r:id="rId28"/>
    <p:sldId id="584" r:id="rId29"/>
    <p:sldId id="585" r:id="rId30"/>
    <p:sldId id="586" r:id="rId31"/>
    <p:sldId id="587" r:id="rId32"/>
    <p:sldId id="588" r:id="rId33"/>
    <p:sldId id="589" r:id="rId34"/>
    <p:sldId id="590" r:id="rId35"/>
    <p:sldId id="591" r:id="rId36"/>
    <p:sldId id="623" r:id="rId37"/>
    <p:sldId id="624" r:id="rId38"/>
    <p:sldId id="625" r:id="rId39"/>
    <p:sldId id="619" r:id="rId40"/>
    <p:sldId id="620" r:id="rId41"/>
    <p:sldId id="621" r:id="rId42"/>
    <p:sldId id="622" r:id="rId43"/>
    <p:sldId id="616" r:id="rId44"/>
    <p:sldId id="617" r:id="rId45"/>
    <p:sldId id="318" r:id="rId46"/>
    <p:sldId id="285"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CB3D"/>
    <a:srgbClr val="E5EA1E"/>
    <a:srgbClr val="D9782F"/>
    <a:srgbClr val="F2AB0E"/>
    <a:srgbClr val="DF2980"/>
    <a:srgbClr val="F8103C"/>
    <a:srgbClr val="E25726"/>
    <a:srgbClr val="E6A022"/>
    <a:srgbClr val="FD22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550" autoAdjust="0"/>
  </p:normalViewPr>
  <p:slideViewPr>
    <p:cSldViewPr>
      <p:cViewPr varScale="1">
        <p:scale>
          <a:sx n="51" d="100"/>
          <a:sy n="51" d="100"/>
        </p:scale>
        <p:origin x="-1704" y="-64"/>
      </p:cViewPr>
      <p:guideLst>
        <p:guide orient="horz" pos="2160"/>
        <p:guide pos="2880"/>
      </p:guideLst>
    </p:cSldViewPr>
  </p:slideViewPr>
  <p:notesTextViewPr>
    <p:cViewPr>
      <p:scale>
        <a:sx n="1" d="1"/>
        <a:sy n="1" d="1"/>
      </p:scale>
      <p:origin x="0" y="0"/>
    </p:cViewPr>
  </p:notesTextViewPr>
  <p:sorterViewPr>
    <p:cViewPr>
      <p:scale>
        <a:sx n="100" d="100"/>
        <a:sy n="100" d="100"/>
      </p:scale>
      <p:origin x="0" y="985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5FDE9C-7073-45E3-A75E-FFBD9DE82E23}" type="doc">
      <dgm:prSet loTypeId="urn:microsoft.com/office/officeart/2005/8/layout/vList6" loCatId="process" qsTypeId="urn:microsoft.com/office/officeart/2005/8/quickstyle/simple1" qsCatId="simple" csTypeId="urn:microsoft.com/office/officeart/2005/8/colors/accent1_2" csCatId="accent1" phldr="1"/>
      <dgm:spPr/>
      <dgm:t>
        <a:bodyPr/>
        <a:lstStyle/>
        <a:p>
          <a:endParaRPr lang="en-US"/>
        </a:p>
      </dgm:t>
    </dgm:pt>
    <dgm:pt modelId="{11A5BC78-15BD-4BFB-81D6-B1E388C9020E}">
      <dgm:prSet phldrT="[Text]"/>
      <dgm:spPr>
        <a:solidFill>
          <a:srgbClr val="FD220B"/>
        </a:solidFill>
      </dgm:spPr>
      <dgm:t>
        <a:bodyPr/>
        <a:lstStyle/>
        <a:p>
          <a:r>
            <a:rPr lang="en-US" b="1" i="0" dirty="0" smtClean="0"/>
            <a:t>drop</a:t>
          </a:r>
          <a:r>
            <a:rPr lang="en-US" b="0" i="0" dirty="0" smtClean="0"/>
            <a:t>:</a:t>
          </a:r>
          <a:endParaRPr lang="en-US" dirty="0"/>
        </a:p>
      </dgm:t>
    </dgm:pt>
    <dgm:pt modelId="{37613D62-5359-4CF4-B6F0-257A4E3C5DC8}" type="parTrans" cxnId="{73728AF1-1B51-4EF9-A637-EEA5C4A335F4}">
      <dgm:prSet/>
      <dgm:spPr/>
      <dgm:t>
        <a:bodyPr/>
        <a:lstStyle/>
        <a:p>
          <a:endParaRPr lang="en-US"/>
        </a:p>
      </dgm:t>
    </dgm:pt>
    <dgm:pt modelId="{0C4020D0-F974-4A53-86C4-3E7BEE16090D}" type="sibTrans" cxnId="{73728AF1-1B51-4EF9-A637-EEA5C4A335F4}">
      <dgm:prSet/>
      <dgm:spPr/>
      <dgm:t>
        <a:bodyPr/>
        <a:lstStyle/>
        <a:p>
          <a:endParaRPr lang="en-US"/>
        </a:p>
      </dgm:t>
    </dgm:pt>
    <dgm:pt modelId="{47ABCAF0-E62D-4397-BE17-81465C82C42B}">
      <dgm:prSet/>
      <dgm:spPr>
        <a:solidFill>
          <a:srgbClr val="D9782F"/>
        </a:solidFill>
      </dgm:spPr>
      <dgm:t>
        <a:bodyPr/>
        <a:lstStyle/>
        <a:p>
          <a:r>
            <a:rPr lang="en-US" b="1" i="0" dirty="0" smtClean="0"/>
            <a:t>block</a:t>
          </a:r>
          <a:r>
            <a:rPr lang="en-US" b="0" i="0" dirty="0" smtClean="0"/>
            <a:t>:</a:t>
          </a:r>
          <a:endParaRPr lang="en-US" b="0" i="0" dirty="0"/>
        </a:p>
      </dgm:t>
    </dgm:pt>
    <dgm:pt modelId="{FBC93D40-DDCF-40B8-B6DC-6013482924CF}" type="parTrans" cxnId="{F49FE2AE-3E2A-41CA-B04D-8B30643CF81C}">
      <dgm:prSet/>
      <dgm:spPr/>
      <dgm:t>
        <a:bodyPr/>
        <a:lstStyle/>
        <a:p>
          <a:endParaRPr lang="en-US"/>
        </a:p>
      </dgm:t>
    </dgm:pt>
    <dgm:pt modelId="{2056A6BB-64E8-4F20-B82B-3B07009E8285}" type="sibTrans" cxnId="{F49FE2AE-3E2A-41CA-B04D-8B30643CF81C}">
      <dgm:prSet/>
      <dgm:spPr/>
      <dgm:t>
        <a:bodyPr/>
        <a:lstStyle/>
        <a:p>
          <a:endParaRPr lang="en-US"/>
        </a:p>
      </dgm:t>
    </dgm:pt>
    <dgm:pt modelId="{2635FFB9-3916-450C-A368-B4E90502826A}">
      <dgm:prSet/>
      <dgm:spPr>
        <a:solidFill>
          <a:srgbClr val="F2AB0E"/>
        </a:solidFill>
      </dgm:spPr>
      <dgm:t>
        <a:bodyPr/>
        <a:lstStyle/>
        <a:p>
          <a:r>
            <a:rPr lang="en-US" b="1" i="0" dirty="0" smtClean="0"/>
            <a:t>public</a:t>
          </a:r>
          <a:r>
            <a:rPr lang="en-US" b="0" i="0" dirty="0" smtClean="0"/>
            <a:t>:</a:t>
          </a:r>
          <a:endParaRPr lang="en-US" b="0" i="0" dirty="0"/>
        </a:p>
      </dgm:t>
    </dgm:pt>
    <dgm:pt modelId="{546CF6C7-91B9-4EBE-AE5A-43FCD69B9924}" type="parTrans" cxnId="{3B196A7D-C1D4-48A9-9E6F-F0B8ACD16544}">
      <dgm:prSet/>
      <dgm:spPr/>
      <dgm:t>
        <a:bodyPr/>
        <a:lstStyle/>
        <a:p>
          <a:endParaRPr lang="en-US"/>
        </a:p>
      </dgm:t>
    </dgm:pt>
    <dgm:pt modelId="{BFCE567F-0733-4B80-9715-D9DB2D54B7B6}" type="sibTrans" cxnId="{3B196A7D-C1D4-48A9-9E6F-F0B8ACD16544}">
      <dgm:prSet/>
      <dgm:spPr/>
      <dgm:t>
        <a:bodyPr/>
        <a:lstStyle/>
        <a:p>
          <a:endParaRPr lang="en-US"/>
        </a:p>
      </dgm:t>
    </dgm:pt>
    <dgm:pt modelId="{E71B830E-2260-4877-A715-17008752A393}">
      <dgm:prSet/>
      <dgm:spPr>
        <a:solidFill>
          <a:srgbClr val="FFC000"/>
        </a:solidFill>
      </dgm:spPr>
      <dgm:t>
        <a:bodyPr/>
        <a:lstStyle/>
        <a:p>
          <a:r>
            <a:rPr lang="en-US" b="1" i="0" dirty="0" smtClean="0"/>
            <a:t>external</a:t>
          </a:r>
          <a:r>
            <a:rPr lang="en-US" b="0" i="0" dirty="0" smtClean="0"/>
            <a:t>:</a:t>
          </a:r>
          <a:endParaRPr lang="en-US" b="0" i="0" dirty="0"/>
        </a:p>
      </dgm:t>
    </dgm:pt>
    <dgm:pt modelId="{3024346D-36B8-4904-932D-A10CA1621FC7}" type="parTrans" cxnId="{C162C2EB-E8E4-451E-A9EE-431640AD6076}">
      <dgm:prSet/>
      <dgm:spPr/>
      <dgm:t>
        <a:bodyPr/>
        <a:lstStyle/>
        <a:p>
          <a:endParaRPr lang="en-US"/>
        </a:p>
      </dgm:t>
    </dgm:pt>
    <dgm:pt modelId="{88B6AF19-1062-4035-A4C0-9F430259E0B3}" type="sibTrans" cxnId="{C162C2EB-E8E4-451E-A9EE-431640AD6076}">
      <dgm:prSet/>
      <dgm:spPr/>
      <dgm:t>
        <a:bodyPr/>
        <a:lstStyle/>
        <a:p>
          <a:endParaRPr lang="en-US"/>
        </a:p>
      </dgm:t>
    </dgm:pt>
    <dgm:pt modelId="{164DF8AB-0E1B-4FEF-A6AC-9466309F293B}">
      <dgm:prSet/>
      <dgm:spPr>
        <a:solidFill>
          <a:schemeClr val="bg2">
            <a:lumMod val="60000"/>
            <a:lumOff val="40000"/>
          </a:schemeClr>
        </a:solidFill>
      </dgm:spPr>
      <dgm:t>
        <a:bodyPr/>
        <a:lstStyle/>
        <a:p>
          <a:r>
            <a:rPr lang="en-US" b="1" i="0" dirty="0" smtClean="0">
              <a:solidFill>
                <a:schemeClr val="tx1"/>
              </a:solidFill>
            </a:rPr>
            <a:t>internal</a:t>
          </a:r>
          <a:r>
            <a:rPr lang="en-US" b="0" i="0" dirty="0" smtClean="0">
              <a:solidFill>
                <a:schemeClr val="tx1"/>
              </a:solidFill>
            </a:rPr>
            <a:t>:</a:t>
          </a:r>
          <a:endParaRPr lang="en-US" b="0" i="0" dirty="0">
            <a:solidFill>
              <a:schemeClr val="tx1"/>
            </a:solidFill>
          </a:endParaRPr>
        </a:p>
      </dgm:t>
    </dgm:pt>
    <dgm:pt modelId="{30941437-4443-4BF9-A097-24F8DD1B61AB}" type="parTrans" cxnId="{4235BDE1-2B27-4CC7-BEB5-50836EFD6AE3}">
      <dgm:prSet/>
      <dgm:spPr/>
      <dgm:t>
        <a:bodyPr/>
        <a:lstStyle/>
        <a:p>
          <a:endParaRPr lang="en-US"/>
        </a:p>
      </dgm:t>
    </dgm:pt>
    <dgm:pt modelId="{038C08BA-C481-4B64-B0B1-E1694D18C326}" type="sibTrans" cxnId="{4235BDE1-2B27-4CC7-BEB5-50836EFD6AE3}">
      <dgm:prSet/>
      <dgm:spPr/>
      <dgm:t>
        <a:bodyPr/>
        <a:lstStyle/>
        <a:p>
          <a:endParaRPr lang="en-US"/>
        </a:p>
      </dgm:t>
    </dgm:pt>
    <dgm:pt modelId="{AD12CD4B-9269-4E86-A4E2-8A2E6FAAF9F5}">
      <dgm:prSet/>
      <dgm:spPr>
        <a:solidFill>
          <a:srgbClr val="FFFF00"/>
        </a:solidFill>
      </dgm:spPr>
      <dgm:t>
        <a:bodyPr/>
        <a:lstStyle/>
        <a:p>
          <a:r>
            <a:rPr lang="en-US" b="1" i="0" dirty="0" err="1" smtClean="0">
              <a:solidFill>
                <a:schemeClr val="tx1"/>
              </a:solidFill>
            </a:rPr>
            <a:t>dmz</a:t>
          </a:r>
          <a:r>
            <a:rPr lang="en-US" b="0" i="0" dirty="0" smtClean="0">
              <a:solidFill>
                <a:schemeClr val="tx1"/>
              </a:solidFill>
            </a:rPr>
            <a:t>:</a:t>
          </a:r>
          <a:endParaRPr lang="en-US" b="0" i="0" dirty="0">
            <a:solidFill>
              <a:schemeClr val="tx1"/>
            </a:solidFill>
          </a:endParaRPr>
        </a:p>
      </dgm:t>
    </dgm:pt>
    <dgm:pt modelId="{EB7C45C2-097A-4F88-BFC8-5EA01D5FCB6B}" type="parTrans" cxnId="{C3DC10B0-51CD-46A5-B8F4-AD2FF9C018FB}">
      <dgm:prSet/>
      <dgm:spPr/>
      <dgm:t>
        <a:bodyPr/>
        <a:lstStyle/>
        <a:p>
          <a:endParaRPr lang="en-US"/>
        </a:p>
      </dgm:t>
    </dgm:pt>
    <dgm:pt modelId="{A9F9D64C-D275-440E-8C01-7B7592A210F4}" type="sibTrans" cxnId="{C3DC10B0-51CD-46A5-B8F4-AD2FF9C018FB}">
      <dgm:prSet/>
      <dgm:spPr/>
      <dgm:t>
        <a:bodyPr/>
        <a:lstStyle/>
        <a:p>
          <a:endParaRPr lang="en-US"/>
        </a:p>
      </dgm:t>
    </dgm:pt>
    <dgm:pt modelId="{64157236-9D2E-4F09-BBA4-AC2AA0C02E02}">
      <dgm:prSet/>
      <dgm:spPr>
        <a:solidFill>
          <a:srgbClr val="E5EA1E"/>
        </a:solidFill>
      </dgm:spPr>
      <dgm:t>
        <a:bodyPr/>
        <a:lstStyle/>
        <a:p>
          <a:r>
            <a:rPr lang="en-US" b="1" i="0" dirty="0" smtClean="0"/>
            <a:t>work</a:t>
          </a:r>
          <a:r>
            <a:rPr lang="en-US" b="0" i="0" dirty="0" smtClean="0"/>
            <a:t>:</a:t>
          </a:r>
          <a:endParaRPr lang="en-US" b="0" i="0" dirty="0"/>
        </a:p>
      </dgm:t>
    </dgm:pt>
    <dgm:pt modelId="{12E6F71B-ABD5-4B36-8BA9-6CCEE709B489}" type="parTrans" cxnId="{57A18B51-2A8E-47D9-A080-6721174D02A8}">
      <dgm:prSet/>
      <dgm:spPr/>
      <dgm:t>
        <a:bodyPr/>
        <a:lstStyle/>
        <a:p>
          <a:endParaRPr lang="en-US"/>
        </a:p>
      </dgm:t>
    </dgm:pt>
    <dgm:pt modelId="{80B99A5C-5865-4BAE-A91A-314E16E6E75F}" type="sibTrans" cxnId="{57A18B51-2A8E-47D9-A080-6721174D02A8}">
      <dgm:prSet/>
      <dgm:spPr/>
      <dgm:t>
        <a:bodyPr/>
        <a:lstStyle/>
        <a:p>
          <a:endParaRPr lang="en-US"/>
        </a:p>
      </dgm:t>
    </dgm:pt>
    <dgm:pt modelId="{6B41E84C-A25E-47E6-B32D-0083EC8C82D4}">
      <dgm:prSet/>
      <dgm:spPr>
        <a:solidFill>
          <a:schemeClr val="accent1"/>
        </a:solidFill>
      </dgm:spPr>
      <dgm:t>
        <a:bodyPr/>
        <a:lstStyle/>
        <a:p>
          <a:r>
            <a:rPr lang="en-US" b="1" i="0" dirty="0" smtClean="0"/>
            <a:t>home</a:t>
          </a:r>
          <a:r>
            <a:rPr lang="en-US" b="0" i="0" dirty="0" smtClean="0"/>
            <a:t>:</a:t>
          </a:r>
          <a:endParaRPr lang="en-US" b="0" i="0" dirty="0"/>
        </a:p>
      </dgm:t>
    </dgm:pt>
    <dgm:pt modelId="{6822184A-984C-47B0-94D0-97DCBABB4B9D}" type="parTrans" cxnId="{45D12C96-FEC9-4464-9018-E8D9CD81B138}">
      <dgm:prSet/>
      <dgm:spPr/>
      <dgm:t>
        <a:bodyPr/>
        <a:lstStyle/>
        <a:p>
          <a:endParaRPr lang="en-US"/>
        </a:p>
      </dgm:t>
    </dgm:pt>
    <dgm:pt modelId="{41420397-9FF6-4C78-9DA4-123AA07FDCE9}" type="sibTrans" cxnId="{45D12C96-FEC9-4464-9018-E8D9CD81B138}">
      <dgm:prSet/>
      <dgm:spPr/>
      <dgm:t>
        <a:bodyPr/>
        <a:lstStyle/>
        <a:p>
          <a:endParaRPr lang="en-US"/>
        </a:p>
      </dgm:t>
    </dgm:pt>
    <dgm:pt modelId="{BA00CFE4-BE6F-491F-8DBA-D30DE689CF90}">
      <dgm:prSet/>
      <dgm:spPr>
        <a:solidFill>
          <a:schemeClr val="accent1">
            <a:lumMod val="75000"/>
          </a:schemeClr>
        </a:solidFill>
      </dgm:spPr>
      <dgm:t>
        <a:bodyPr/>
        <a:lstStyle/>
        <a:p>
          <a:r>
            <a:rPr lang="en-US" b="1" i="0" dirty="0" smtClean="0"/>
            <a:t>trusted</a:t>
          </a:r>
          <a:r>
            <a:rPr lang="en-US" b="0" i="0" dirty="0" smtClean="0"/>
            <a:t>:</a:t>
          </a:r>
          <a:endParaRPr lang="en-US" b="0" i="0" dirty="0"/>
        </a:p>
      </dgm:t>
    </dgm:pt>
    <dgm:pt modelId="{0B3822EA-D67C-4FCC-A02E-15CB53E6EB34}" type="parTrans" cxnId="{D738A10D-71F2-4F52-A548-7C840B95622A}">
      <dgm:prSet/>
      <dgm:spPr/>
      <dgm:t>
        <a:bodyPr/>
        <a:lstStyle/>
        <a:p>
          <a:endParaRPr lang="en-US"/>
        </a:p>
      </dgm:t>
    </dgm:pt>
    <dgm:pt modelId="{D48D9F05-8FA6-4C6D-A71A-0C9E97E73ECF}" type="sibTrans" cxnId="{D738A10D-71F2-4F52-A548-7C840B95622A}">
      <dgm:prSet/>
      <dgm:spPr/>
      <dgm:t>
        <a:bodyPr/>
        <a:lstStyle/>
        <a:p>
          <a:endParaRPr lang="en-US"/>
        </a:p>
      </dgm:t>
    </dgm:pt>
    <dgm:pt modelId="{85555D99-D54E-4B20-A588-81F5E795F4B7}">
      <dgm:prSet phldrT="[Text]" custT="1"/>
      <dgm:spPr/>
      <dgm:t>
        <a:bodyPr/>
        <a:lstStyle/>
        <a:p>
          <a:r>
            <a:rPr lang="en-US" sz="1200" b="0" i="0" dirty="0" smtClean="0"/>
            <a:t>The lowest level of trust. All incoming connections are dropped without reply and only outgoing connections are possible.</a:t>
          </a:r>
          <a:endParaRPr lang="en-US" sz="1200" dirty="0"/>
        </a:p>
      </dgm:t>
    </dgm:pt>
    <dgm:pt modelId="{CFCA0CA1-2536-4E88-8982-D985F549CF1F}" type="parTrans" cxnId="{5DC76068-C83D-4993-BCC9-8321DDD49736}">
      <dgm:prSet/>
      <dgm:spPr/>
      <dgm:t>
        <a:bodyPr/>
        <a:lstStyle/>
        <a:p>
          <a:endParaRPr lang="en-US"/>
        </a:p>
      </dgm:t>
    </dgm:pt>
    <dgm:pt modelId="{46ABCD63-20BF-4996-97F5-DDC91DAC36F1}" type="sibTrans" cxnId="{5DC76068-C83D-4993-BCC9-8321DDD49736}">
      <dgm:prSet/>
      <dgm:spPr/>
      <dgm:t>
        <a:bodyPr/>
        <a:lstStyle/>
        <a:p>
          <a:endParaRPr lang="en-US"/>
        </a:p>
      </dgm:t>
    </dgm:pt>
    <dgm:pt modelId="{97A97820-7009-47AA-8A53-804CA6FACD47}">
      <dgm:prSet/>
      <dgm:spPr/>
      <dgm:t>
        <a:bodyPr/>
        <a:lstStyle/>
        <a:p>
          <a:r>
            <a:rPr lang="en-US" b="0" i="0" smtClean="0"/>
            <a:t>Similar </a:t>
          </a:r>
          <a:r>
            <a:rPr lang="en-US" b="0" i="0" dirty="0" smtClean="0"/>
            <a:t>to the above, but instead of simply dropping connections, incoming requests are rejected with an </a:t>
          </a:r>
          <a:r>
            <a:rPr lang="en-US" b="0" i="0" dirty="0" err="1" smtClean="0"/>
            <a:t>icmp</a:t>
          </a:r>
          <a:r>
            <a:rPr lang="en-US" b="0" i="0" smtClean="0"/>
            <a:t>-host-prohibited or icmp6-adm-prohibited message.</a:t>
          </a:r>
          <a:endParaRPr lang="en-US" b="0" i="0"/>
        </a:p>
      </dgm:t>
    </dgm:pt>
    <dgm:pt modelId="{83C46EBC-FBC9-4A3A-8DDE-0C09E352FAFA}" type="parTrans" cxnId="{3F11167D-66A7-45B6-9E37-245000189198}">
      <dgm:prSet/>
      <dgm:spPr/>
      <dgm:t>
        <a:bodyPr/>
        <a:lstStyle/>
        <a:p>
          <a:endParaRPr lang="en-US"/>
        </a:p>
      </dgm:t>
    </dgm:pt>
    <dgm:pt modelId="{CE789123-A791-42D8-8D2F-4B6F6B3AB8BA}" type="sibTrans" cxnId="{3F11167D-66A7-45B6-9E37-245000189198}">
      <dgm:prSet/>
      <dgm:spPr/>
      <dgm:t>
        <a:bodyPr/>
        <a:lstStyle/>
        <a:p>
          <a:endParaRPr lang="en-US"/>
        </a:p>
      </dgm:t>
    </dgm:pt>
    <dgm:pt modelId="{C19D507E-F070-4D1E-8494-47D9A58E8A14}">
      <dgm:prSet custT="1"/>
      <dgm:spPr/>
      <dgm:t>
        <a:bodyPr/>
        <a:lstStyle/>
        <a:p>
          <a:r>
            <a:rPr lang="en-US" sz="1200" b="0" i="0" smtClean="0"/>
            <a:t>Represents </a:t>
          </a:r>
          <a:r>
            <a:rPr lang="en-US" sz="1200" b="0" i="0" dirty="0" smtClean="0"/>
            <a:t>public, untrusted networks. You don't trust other computers but may allow selected incoming connections on a case-by-case basis.</a:t>
          </a:r>
          <a:endParaRPr lang="en-US" sz="1200" b="0" i="0" dirty="0"/>
        </a:p>
      </dgm:t>
    </dgm:pt>
    <dgm:pt modelId="{486A50A7-A7FF-4105-8F46-6E010989A623}" type="parTrans" cxnId="{20E78B2F-090B-45F8-9FB0-23E7982D6186}">
      <dgm:prSet/>
      <dgm:spPr/>
      <dgm:t>
        <a:bodyPr/>
        <a:lstStyle/>
        <a:p>
          <a:endParaRPr lang="en-US"/>
        </a:p>
      </dgm:t>
    </dgm:pt>
    <dgm:pt modelId="{EC4803D9-E17F-4704-B262-66FD45E675D7}" type="sibTrans" cxnId="{20E78B2F-090B-45F8-9FB0-23E7982D6186}">
      <dgm:prSet/>
      <dgm:spPr/>
      <dgm:t>
        <a:bodyPr/>
        <a:lstStyle/>
        <a:p>
          <a:endParaRPr lang="en-US"/>
        </a:p>
      </dgm:t>
    </dgm:pt>
    <dgm:pt modelId="{08CC52A8-6751-41C0-8E2B-56092AFD9855}">
      <dgm:prSet custT="1"/>
      <dgm:spPr/>
      <dgm:t>
        <a:bodyPr/>
        <a:lstStyle/>
        <a:p>
          <a:r>
            <a:rPr lang="en-US" sz="1200" b="0" i="0" smtClean="0"/>
            <a:t>External </a:t>
          </a:r>
          <a:r>
            <a:rPr lang="en-US" sz="1200" b="0" i="0" dirty="0" smtClean="0"/>
            <a:t>networks in the event that you are using the firewall as your gateway. It is configured for NAT masquerading so that your internal network remains private but reachable.</a:t>
          </a:r>
          <a:endParaRPr lang="en-US" sz="1200" b="0" i="0" dirty="0"/>
        </a:p>
      </dgm:t>
    </dgm:pt>
    <dgm:pt modelId="{D86CC5C3-D04B-4A48-8370-7E2DF28F955E}" type="parTrans" cxnId="{C43F3B84-46F5-4754-ABFA-D12275CE01A1}">
      <dgm:prSet/>
      <dgm:spPr/>
      <dgm:t>
        <a:bodyPr/>
        <a:lstStyle/>
        <a:p>
          <a:endParaRPr lang="en-US"/>
        </a:p>
      </dgm:t>
    </dgm:pt>
    <dgm:pt modelId="{8E3CD6DE-8F35-4772-AA21-8B3FA609B86B}" type="sibTrans" cxnId="{C43F3B84-46F5-4754-ABFA-D12275CE01A1}">
      <dgm:prSet/>
      <dgm:spPr/>
      <dgm:t>
        <a:bodyPr/>
        <a:lstStyle/>
        <a:p>
          <a:endParaRPr lang="en-US"/>
        </a:p>
      </dgm:t>
    </dgm:pt>
    <dgm:pt modelId="{EF28D3EA-8C48-4711-B296-4ED7D2F54837}">
      <dgm:prSet custT="1"/>
      <dgm:spPr/>
      <dgm:t>
        <a:bodyPr/>
        <a:lstStyle/>
        <a:p>
          <a:r>
            <a:rPr lang="en-US" sz="1200" b="0" i="0" smtClean="0"/>
            <a:t>The </a:t>
          </a:r>
          <a:r>
            <a:rPr lang="en-US" sz="1200" b="0" i="0" dirty="0" smtClean="0"/>
            <a:t>other side of the external zone, used for the internal portion of a gateway. The computers are fairly trustworthy and some additional services are available.</a:t>
          </a:r>
          <a:endParaRPr lang="en-US" sz="1200" b="0" i="0" dirty="0"/>
        </a:p>
      </dgm:t>
    </dgm:pt>
    <dgm:pt modelId="{512E2E57-9776-424F-BC94-B66B72CC1555}" type="parTrans" cxnId="{CF8E8B06-3BFD-4CED-8980-C7C25D10F205}">
      <dgm:prSet/>
      <dgm:spPr/>
      <dgm:t>
        <a:bodyPr/>
        <a:lstStyle/>
        <a:p>
          <a:endParaRPr lang="en-US"/>
        </a:p>
      </dgm:t>
    </dgm:pt>
    <dgm:pt modelId="{E4F43AC9-A5FD-4F08-A7B3-D9E28D9E7B9E}" type="sibTrans" cxnId="{CF8E8B06-3BFD-4CED-8980-C7C25D10F205}">
      <dgm:prSet/>
      <dgm:spPr/>
      <dgm:t>
        <a:bodyPr/>
        <a:lstStyle/>
        <a:p>
          <a:endParaRPr lang="en-US"/>
        </a:p>
      </dgm:t>
    </dgm:pt>
    <dgm:pt modelId="{EF5BE2AC-FFD0-4191-B556-49546E349884}">
      <dgm:prSet custT="1"/>
      <dgm:spPr/>
      <dgm:t>
        <a:bodyPr/>
        <a:lstStyle/>
        <a:p>
          <a:r>
            <a:rPr lang="en-US" sz="1200" b="0" i="0" smtClean="0"/>
            <a:t>Used </a:t>
          </a:r>
          <a:r>
            <a:rPr lang="en-US" sz="1200" b="0" i="0" dirty="0" smtClean="0"/>
            <a:t>for computers located in a DMZ (isolated computers that will not have access to the rest of your network). Only certain incoming connections are allowed.</a:t>
          </a:r>
          <a:endParaRPr lang="en-US" sz="1200" b="0" i="0" dirty="0"/>
        </a:p>
      </dgm:t>
    </dgm:pt>
    <dgm:pt modelId="{A7C0F4C6-1893-416E-BF3B-F1CBCBBE82E3}" type="parTrans" cxnId="{5EEF05C7-8319-4B3C-850A-1D5DB5CC100D}">
      <dgm:prSet/>
      <dgm:spPr/>
      <dgm:t>
        <a:bodyPr/>
        <a:lstStyle/>
        <a:p>
          <a:endParaRPr lang="en-US"/>
        </a:p>
      </dgm:t>
    </dgm:pt>
    <dgm:pt modelId="{4402C861-19EA-46C3-AB88-81053F751DB5}" type="sibTrans" cxnId="{5EEF05C7-8319-4B3C-850A-1D5DB5CC100D}">
      <dgm:prSet/>
      <dgm:spPr/>
      <dgm:t>
        <a:bodyPr/>
        <a:lstStyle/>
        <a:p>
          <a:endParaRPr lang="en-US"/>
        </a:p>
      </dgm:t>
    </dgm:pt>
    <dgm:pt modelId="{98606D9D-0B86-40E8-8104-A95BF775B5C2}">
      <dgm:prSet custT="1"/>
      <dgm:spPr/>
      <dgm:t>
        <a:bodyPr/>
        <a:lstStyle/>
        <a:p>
          <a:r>
            <a:rPr lang="en-US" sz="1200" b="0" i="0" smtClean="0"/>
            <a:t>Used </a:t>
          </a:r>
          <a:r>
            <a:rPr lang="en-US" sz="1200" b="0" i="0" dirty="0" smtClean="0"/>
            <a:t>for work machines. Trust most of the computers in the network. A few more services might be allowed.</a:t>
          </a:r>
          <a:endParaRPr lang="en-US" sz="1200" b="0" i="0" dirty="0"/>
        </a:p>
      </dgm:t>
    </dgm:pt>
    <dgm:pt modelId="{D63CA59B-05BF-438B-984A-C3BF48950FE9}" type="parTrans" cxnId="{0BBFF11F-D868-4EC4-9CC2-70A0497AF4C2}">
      <dgm:prSet/>
      <dgm:spPr/>
      <dgm:t>
        <a:bodyPr/>
        <a:lstStyle/>
        <a:p>
          <a:endParaRPr lang="en-US"/>
        </a:p>
      </dgm:t>
    </dgm:pt>
    <dgm:pt modelId="{ADC5387C-D536-497B-8496-D29620FB6D5F}" type="sibTrans" cxnId="{0BBFF11F-D868-4EC4-9CC2-70A0497AF4C2}">
      <dgm:prSet/>
      <dgm:spPr/>
      <dgm:t>
        <a:bodyPr/>
        <a:lstStyle/>
        <a:p>
          <a:endParaRPr lang="en-US"/>
        </a:p>
      </dgm:t>
    </dgm:pt>
    <dgm:pt modelId="{6931A157-2150-426C-A17B-9DE13DE7AB7C}">
      <dgm:prSet custT="1"/>
      <dgm:spPr/>
      <dgm:t>
        <a:bodyPr/>
        <a:lstStyle/>
        <a:p>
          <a:r>
            <a:rPr lang="en-US" sz="1200" b="0" i="0" smtClean="0"/>
            <a:t>A </a:t>
          </a:r>
          <a:r>
            <a:rPr lang="en-US" sz="1200" b="0" i="0" dirty="0" smtClean="0"/>
            <a:t>home environment. It generally implies that you trust most of the other computers and that a few more services will be accepted.</a:t>
          </a:r>
          <a:endParaRPr lang="en-US" sz="1200" b="0" i="0" dirty="0"/>
        </a:p>
      </dgm:t>
    </dgm:pt>
    <dgm:pt modelId="{06AEE807-DAA9-4BBB-8F15-4B93C80157FB}" type="parTrans" cxnId="{26D83907-B5F5-483F-926A-BFBB72374710}">
      <dgm:prSet/>
      <dgm:spPr/>
      <dgm:t>
        <a:bodyPr/>
        <a:lstStyle/>
        <a:p>
          <a:endParaRPr lang="en-US"/>
        </a:p>
      </dgm:t>
    </dgm:pt>
    <dgm:pt modelId="{F3DB364E-461D-4039-93D4-76B6BC80AB2C}" type="sibTrans" cxnId="{26D83907-B5F5-483F-926A-BFBB72374710}">
      <dgm:prSet/>
      <dgm:spPr/>
      <dgm:t>
        <a:bodyPr/>
        <a:lstStyle/>
        <a:p>
          <a:endParaRPr lang="en-US"/>
        </a:p>
      </dgm:t>
    </dgm:pt>
    <dgm:pt modelId="{7E28F746-AAC9-4127-A5CF-04BD633F5A45}">
      <dgm:prSet custT="1"/>
      <dgm:spPr/>
      <dgm:t>
        <a:bodyPr/>
        <a:lstStyle/>
        <a:p>
          <a:r>
            <a:rPr lang="en-US" sz="1200" b="0" i="0" smtClean="0"/>
            <a:t>Trust </a:t>
          </a:r>
          <a:r>
            <a:rPr lang="en-US" sz="1200" b="0" i="0" dirty="0" smtClean="0"/>
            <a:t>all of the machines in the network. The most open of the available options and should be used sparingly.</a:t>
          </a:r>
          <a:endParaRPr lang="en-US" sz="1200" b="0" i="0" dirty="0"/>
        </a:p>
      </dgm:t>
    </dgm:pt>
    <dgm:pt modelId="{6247A530-391A-4C64-AEB5-9B8D1A5F60FA}" type="parTrans" cxnId="{77A7214A-6141-495C-8977-7FB6AE546EEB}">
      <dgm:prSet/>
      <dgm:spPr/>
      <dgm:t>
        <a:bodyPr/>
        <a:lstStyle/>
        <a:p>
          <a:endParaRPr lang="en-US"/>
        </a:p>
      </dgm:t>
    </dgm:pt>
    <dgm:pt modelId="{FDCC946D-BB5B-4AC4-8788-7BA5B81D40A5}" type="sibTrans" cxnId="{77A7214A-6141-495C-8977-7FB6AE546EEB}">
      <dgm:prSet/>
      <dgm:spPr/>
      <dgm:t>
        <a:bodyPr/>
        <a:lstStyle/>
        <a:p>
          <a:endParaRPr lang="en-US"/>
        </a:p>
      </dgm:t>
    </dgm:pt>
    <dgm:pt modelId="{9AAA2875-C831-4B5A-A1F2-B596F5087675}" type="pres">
      <dgm:prSet presAssocID="{E15FDE9C-7073-45E3-A75E-FFBD9DE82E23}" presName="Name0" presStyleCnt="0">
        <dgm:presLayoutVars>
          <dgm:dir/>
          <dgm:animLvl val="lvl"/>
          <dgm:resizeHandles/>
        </dgm:presLayoutVars>
      </dgm:prSet>
      <dgm:spPr/>
      <dgm:t>
        <a:bodyPr/>
        <a:lstStyle/>
        <a:p>
          <a:endParaRPr lang="en-US"/>
        </a:p>
      </dgm:t>
    </dgm:pt>
    <dgm:pt modelId="{87D1CBDE-0B0F-4A09-8AD6-A3A5653351A9}" type="pres">
      <dgm:prSet presAssocID="{11A5BC78-15BD-4BFB-81D6-B1E388C9020E}" presName="linNode" presStyleCnt="0"/>
      <dgm:spPr/>
    </dgm:pt>
    <dgm:pt modelId="{C3E9908D-8424-4075-A022-23BB4BDC29B5}" type="pres">
      <dgm:prSet presAssocID="{11A5BC78-15BD-4BFB-81D6-B1E388C9020E}" presName="parentShp" presStyleLbl="node1" presStyleIdx="0" presStyleCnt="9">
        <dgm:presLayoutVars>
          <dgm:bulletEnabled val="1"/>
        </dgm:presLayoutVars>
      </dgm:prSet>
      <dgm:spPr/>
      <dgm:t>
        <a:bodyPr/>
        <a:lstStyle/>
        <a:p>
          <a:endParaRPr lang="en-US"/>
        </a:p>
      </dgm:t>
    </dgm:pt>
    <dgm:pt modelId="{D742C271-ADC4-4A4B-9E40-F69999A7ABF2}" type="pres">
      <dgm:prSet presAssocID="{11A5BC78-15BD-4BFB-81D6-B1E388C9020E}" presName="childShp" presStyleLbl="bgAccFollowNode1" presStyleIdx="0" presStyleCnt="9">
        <dgm:presLayoutVars>
          <dgm:bulletEnabled val="1"/>
        </dgm:presLayoutVars>
      </dgm:prSet>
      <dgm:spPr/>
      <dgm:t>
        <a:bodyPr/>
        <a:lstStyle/>
        <a:p>
          <a:endParaRPr lang="en-US"/>
        </a:p>
      </dgm:t>
    </dgm:pt>
    <dgm:pt modelId="{884544A7-3501-42EB-AB84-338ED81D647C}" type="pres">
      <dgm:prSet presAssocID="{0C4020D0-F974-4A53-86C4-3E7BEE16090D}" presName="spacing" presStyleCnt="0"/>
      <dgm:spPr/>
    </dgm:pt>
    <dgm:pt modelId="{DE1FBF93-E8BC-409F-B1C8-1D61286B2624}" type="pres">
      <dgm:prSet presAssocID="{47ABCAF0-E62D-4397-BE17-81465C82C42B}" presName="linNode" presStyleCnt="0"/>
      <dgm:spPr/>
    </dgm:pt>
    <dgm:pt modelId="{0099CB5E-F922-4A86-993A-AE58F21AAACF}" type="pres">
      <dgm:prSet presAssocID="{47ABCAF0-E62D-4397-BE17-81465C82C42B}" presName="parentShp" presStyleLbl="node1" presStyleIdx="1" presStyleCnt="9">
        <dgm:presLayoutVars>
          <dgm:bulletEnabled val="1"/>
        </dgm:presLayoutVars>
      </dgm:prSet>
      <dgm:spPr/>
      <dgm:t>
        <a:bodyPr/>
        <a:lstStyle/>
        <a:p>
          <a:endParaRPr lang="en-US"/>
        </a:p>
      </dgm:t>
    </dgm:pt>
    <dgm:pt modelId="{3A2AF866-255A-4526-9576-783C871119D2}" type="pres">
      <dgm:prSet presAssocID="{47ABCAF0-E62D-4397-BE17-81465C82C42B}" presName="childShp" presStyleLbl="bgAccFollowNode1" presStyleIdx="1" presStyleCnt="9">
        <dgm:presLayoutVars>
          <dgm:bulletEnabled val="1"/>
        </dgm:presLayoutVars>
      </dgm:prSet>
      <dgm:spPr/>
      <dgm:t>
        <a:bodyPr/>
        <a:lstStyle/>
        <a:p>
          <a:endParaRPr lang="en-US"/>
        </a:p>
      </dgm:t>
    </dgm:pt>
    <dgm:pt modelId="{A1C50AD5-FB5C-423B-B7E2-4024FE421683}" type="pres">
      <dgm:prSet presAssocID="{2056A6BB-64E8-4F20-B82B-3B07009E8285}" presName="spacing" presStyleCnt="0"/>
      <dgm:spPr/>
    </dgm:pt>
    <dgm:pt modelId="{2BAB25CF-E6F6-43C2-AE71-6C595D0CF22D}" type="pres">
      <dgm:prSet presAssocID="{2635FFB9-3916-450C-A368-B4E90502826A}" presName="linNode" presStyleCnt="0"/>
      <dgm:spPr/>
    </dgm:pt>
    <dgm:pt modelId="{6EE6EB90-EF13-4BC4-AA57-3C04F6FAEE47}" type="pres">
      <dgm:prSet presAssocID="{2635FFB9-3916-450C-A368-B4E90502826A}" presName="parentShp" presStyleLbl="node1" presStyleIdx="2" presStyleCnt="9">
        <dgm:presLayoutVars>
          <dgm:bulletEnabled val="1"/>
        </dgm:presLayoutVars>
      </dgm:prSet>
      <dgm:spPr/>
      <dgm:t>
        <a:bodyPr/>
        <a:lstStyle/>
        <a:p>
          <a:endParaRPr lang="en-US"/>
        </a:p>
      </dgm:t>
    </dgm:pt>
    <dgm:pt modelId="{56895D5D-ECA3-4688-A43E-19CD9BFC5264}" type="pres">
      <dgm:prSet presAssocID="{2635FFB9-3916-450C-A368-B4E90502826A}" presName="childShp" presStyleLbl="bgAccFollowNode1" presStyleIdx="2" presStyleCnt="9">
        <dgm:presLayoutVars>
          <dgm:bulletEnabled val="1"/>
        </dgm:presLayoutVars>
      </dgm:prSet>
      <dgm:spPr/>
      <dgm:t>
        <a:bodyPr/>
        <a:lstStyle/>
        <a:p>
          <a:endParaRPr lang="en-US"/>
        </a:p>
      </dgm:t>
    </dgm:pt>
    <dgm:pt modelId="{C982DE0D-D215-40A0-9CAF-F55B63F2DCB2}" type="pres">
      <dgm:prSet presAssocID="{BFCE567F-0733-4B80-9715-D9DB2D54B7B6}" presName="spacing" presStyleCnt="0"/>
      <dgm:spPr/>
    </dgm:pt>
    <dgm:pt modelId="{0F24B311-A881-4E0E-800A-B9BD6BCF317D}" type="pres">
      <dgm:prSet presAssocID="{E71B830E-2260-4877-A715-17008752A393}" presName="linNode" presStyleCnt="0"/>
      <dgm:spPr/>
    </dgm:pt>
    <dgm:pt modelId="{DC3B4028-D586-4EB2-A10C-986BF9AF566B}" type="pres">
      <dgm:prSet presAssocID="{E71B830E-2260-4877-A715-17008752A393}" presName="parentShp" presStyleLbl="node1" presStyleIdx="3" presStyleCnt="9">
        <dgm:presLayoutVars>
          <dgm:bulletEnabled val="1"/>
        </dgm:presLayoutVars>
      </dgm:prSet>
      <dgm:spPr/>
      <dgm:t>
        <a:bodyPr/>
        <a:lstStyle/>
        <a:p>
          <a:endParaRPr lang="en-US"/>
        </a:p>
      </dgm:t>
    </dgm:pt>
    <dgm:pt modelId="{EE77E18A-E75A-472B-B894-380E3E50E049}" type="pres">
      <dgm:prSet presAssocID="{E71B830E-2260-4877-A715-17008752A393}" presName="childShp" presStyleLbl="bgAccFollowNode1" presStyleIdx="3" presStyleCnt="9">
        <dgm:presLayoutVars>
          <dgm:bulletEnabled val="1"/>
        </dgm:presLayoutVars>
      </dgm:prSet>
      <dgm:spPr/>
      <dgm:t>
        <a:bodyPr/>
        <a:lstStyle/>
        <a:p>
          <a:endParaRPr lang="en-US"/>
        </a:p>
      </dgm:t>
    </dgm:pt>
    <dgm:pt modelId="{C5B01B87-6DF3-48C6-8712-763E7DBC7A05}" type="pres">
      <dgm:prSet presAssocID="{88B6AF19-1062-4035-A4C0-9F430259E0B3}" presName="spacing" presStyleCnt="0"/>
      <dgm:spPr/>
    </dgm:pt>
    <dgm:pt modelId="{8309A6F5-41EE-4357-8F5B-575CB6538D5E}" type="pres">
      <dgm:prSet presAssocID="{164DF8AB-0E1B-4FEF-A6AC-9466309F293B}" presName="linNode" presStyleCnt="0"/>
      <dgm:spPr/>
    </dgm:pt>
    <dgm:pt modelId="{CF2731E4-304C-46D4-AE18-9DE0E2D0E8AE}" type="pres">
      <dgm:prSet presAssocID="{164DF8AB-0E1B-4FEF-A6AC-9466309F293B}" presName="parentShp" presStyleLbl="node1" presStyleIdx="4" presStyleCnt="9">
        <dgm:presLayoutVars>
          <dgm:bulletEnabled val="1"/>
        </dgm:presLayoutVars>
      </dgm:prSet>
      <dgm:spPr/>
      <dgm:t>
        <a:bodyPr/>
        <a:lstStyle/>
        <a:p>
          <a:endParaRPr lang="en-US"/>
        </a:p>
      </dgm:t>
    </dgm:pt>
    <dgm:pt modelId="{4A6F5982-4456-42C1-82E3-3399BAA34F6D}" type="pres">
      <dgm:prSet presAssocID="{164DF8AB-0E1B-4FEF-A6AC-9466309F293B}" presName="childShp" presStyleLbl="bgAccFollowNode1" presStyleIdx="4" presStyleCnt="9">
        <dgm:presLayoutVars>
          <dgm:bulletEnabled val="1"/>
        </dgm:presLayoutVars>
      </dgm:prSet>
      <dgm:spPr/>
      <dgm:t>
        <a:bodyPr/>
        <a:lstStyle/>
        <a:p>
          <a:endParaRPr lang="en-US"/>
        </a:p>
      </dgm:t>
    </dgm:pt>
    <dgm:pt modelId="{5BEEAC90-AAA5-41FD-A513-1A70C14BD242}" type="pres">
      <dgm:prSet presAssocID="{038C08BA-C481-4B64-B0B1-E1694D18C326}" presName="spacing" presStyleCnt="0"/>
      <dgm:spPr/>
    </dgm:pt>
    <dgm:pt modelId="{A2B82A82-8CF1-43F6-BD7A-4094BD525F43}" type="pres">
      <dgm:prSet presAssocID="{AD12CD4B-9269-4E86-A4E2-8A2E6FAAF9F5}" presName="linNode" presStyleCnt="0"/>
      <dgm:spPr/>
    </dgm:pt>
    <dgm:pt modelId="{9D3F381B-45DF-4BD9-8249-182073E6ABD6}" type="pres">
      <dgm:prSet presAssocID="{AD12CD4B-9269-4E86-A4E2-8A2E6FAAF9F5}" presName="parentShp" presStyleLbl="node1" presStyleIdx="5" presStyleCnt="9">
        <dgm:presLayoutVars>
          <dgm:bulletEnabled val="1"/>
        </dgm:presLayoutVars>
      </dgm:prSet>
      <dgm:spPr/>
      <dgm:t>
        <a:bodyPr/>
        <a:lstStyle/>
        <a:p>
          <a:endParaRPr lang="en-US"/>
        </a:p>
      </dgm:t>
    </dgm:pt>
    <dgm:pt modelId="{9E69430B-3DDF-4FC5-970B-EF15D21F2B48}" type="pres">
      <dgm:prSet presAssocID="{AD12CD4B-9269-4E86-A4E2-8A2E6FAAF9F5}" presName="childShp" presStyleLbl="bgAccFollowNode1" presStyleIdx="5" presStyleCnt="9">
        <dgm:presLayoutVars>
          <dgm:bulletEnabled val="1"/>
        </dgm:presLayoutVars>
      </dgm:prSet>
      <dgm:spPr/>
      <dgm:t>
        <a:bodyPr/>
        <a:lstStyle/>
        <a:p>
          <a:endParaRPr lang="en-US"/>
        </a:p>
      </dgm:t>
    </dgm:pt>
    <dgm:pt modelId="{3453DC70-8A0B-4F16-A30E-AF8E2179B6B9}" type="pres">
      <dgm:prSet presAssocID="{A9F9D64C-D275-440E-8C01-7B7592A210F4}" presName="spacing" presStyleCnt="0"/>
      <dgm:spPr/>
    </dgm:pt>
    <dgm:pt modelId="{2AEF11FF-D71C-4047-90D7-5AB4E7F2E94B}" type="pres">
      <dgm:prSet presAssocID="{64157236-9D2E-4F09-BBA4-AC2AA0C02E02}" presName="linNode" presStyleCnt="0"/>
      <dgm:spPr/>
    </dgm:pt>
    <dgm:pt modelId="{29FB37A8-7EFD-4B6E-A412-121807A57C65}" type="pres">
      <dgm:prSet presAssocID="{64157236-9D2E-4F09-BBA4-AC2AA0C02E02}" presName="parentShp" presStyleLbl="node1" presStyleIdx="6" presStyleCnt="9">
        <dgm:presLayoutVars>
          <dgm:bulletEnabled val="1"/>
        </dgm:presLayoutVars>
      </dgm:prSet>
      <dgm:spPr/>
      <dgm:t>
        <a:bodyPr/>
        <a:lstStyle/>
        <a:p>
          <a:endParaRPr lang="en-US"/>
        </a:p>
      </dgm:t>
    </dgm:pt>
    <dgm:pt modelId="{BDAF5067-8CFB-4AFE-A1A2-4381A77324CD}" type="pres">
      <dgm:prSet presAssocID="{64157236-9D2E-4F09-BBA4-AC2AA0C02E02}" presName="childShp" presStyleLbl="bgAccFollowNode1" presStyleIdx="6" presStyleCnt="9">
        <dgm:presLayoutVars>
          <dgm:bulletEnabled val="1"/>
        </dgm:presLayoutVars>
      </dgm:prSet>
      <dgm:spPr/>
      <dgm:t>
        <a:bodyPr/>
        <a:lstStyle/>
        <a:p>
          <a:endParaRPr lang="en-US"/>
        </a:p>
      </dgm:t>
    </dgm:pt>
    <dgm:pt modelId="{05C99BDB-8FFB-41A1-9A44-E2923DB09B61}" type="pres">
      <dgm:prSet presAssocID="{80B99A5C-5865-4BAE-A91A-314E16E6E75F}" presName="spacing" presStyleCnt="0"/>
      <dgm:spPr/>
    </dgm:pt>
    <dgm:pt modelId="{43AB04C9-F7A9-4E3A-A040-A3BAA4813DFA}" type="pres">
      <dgm:prSet presAssocID="{6B41E84C-A25E-47E6-B32D-0083EC8C82D4}" presName="linNode" presStyleCnt="0"/>
      <dgm:spPr/>
    </dgm:pt>
    <dgm:pt modelId="{0541D03B-F154-4830-80F4-FF66034325B4}" type="pres">
      <dgm:prSet presAssocID="{6B41E84C-A25E-47E6-B32D-0083EC8C82D4}" presName="parentShp" presStyleLbl="node1" presStyleIdx="7" presStyleCnt="9">
        <dgm:presLayoutVars>
          <dgm:bulletEnabled val="1"/>
        </dgm:presLayoutVars>
      </dgm:prSet>
      <dgm:spPr/>
      <dgm:t>
        <a:bodyPr/>
        <a:lstStyle/>
        <a:p>
          <a:endParaRPr lang="en-US"/>
        </a:p>
      </dgm:t>
    </dgm:pt>
    <dgm:pt modelId="{471D4A59-5ACD-4A06-B8DF-02FD81C795A1}" type="pres">
      <dgm:prSet presAssocID="{6B41E84C-A25E-47E6-B32D-0083EC8C82D4}" presName="childShp" presStyleLbl="bgAccFollowNode1" presStyleIdx="7" presStyleCnt="9">
        <dgm:presLayoutVars>
          <dgm:bulletEnabled val="1"/>
        </dgm:presLayoutVars>
      </dgm:prSet>
      <dgm:spPr/>
      <dgm:t>
        <a:bodyPr/>
        <a:lstStyle/>
        <a:p>
          <a:endParaRPr lang="en-US"/>
        </a:p>
      </dgm:t>
    </dgm:pt>
    <dgm:pt modelId="{ED421F39-4EEB-429B-A849-17C15E4E1710}" type="pres">
      <dgm:prSet presAssocID="{41420397-9FF6-4C78-9DA4-123AA07FDCE9}" presName="spacing" presStyleCnt="0"/>
      <dgm:spPr/>
    </dgm:pt>
    <dgm:pt modelId="{BAC8076E-1D27-432A-9E30-A540474FECD5}" type="pres">
      <dgm:prSet presAssocID="{BA00CFE4-BE6F-491F-8DBA-D30DE689CF90}" presName="linNode" presStyleCnt="0"/>
      <dgm:spPr/>
    </dgm:pt>
    <dgm:pt modelId="{CC806ACD-6B1A-4B4C-BC94-EB36991A336E}" type="pres">
      <dgm:prSet presAssocID="{BA00CFE4-BE6F-491F-8DBA-D30DE689CF90}" presName="parentShp" presStyleLbl="node1" presStyleIdx="8" presStyleCnt="9">
        <dgm:presLayoutVars>
          <dgm:bulletEnabled val="1"/>
        </dgm:presLayoutVars>
      </dgm:prSet>
      <dgm:spPr/>
      <dgm:t>
        <a:bodyPr/>
        <a:lstStyle/>
        <a:p>
          <a:endParaRPr lang="en-US"/>
        </a:p>
      </dgm:t>
    </dgm:pt>
    <dgm:pt modelId="{8077BE0B-3DE6-46D6-B7DC-45AC0ADE39F9}" type="pres">
      <dgm:prSet presAssocID="{BA00CFE4-BE6F-491F-8DBA-D30DE689CF90}" presName="childShp" presStyleLbl="bgAccFollowNode1" presStyleIdx="8" presStyleCnt="9">
        <dgm:presLayoutVars>
          <dgm:bulletEnabled val="1"/>
        </dgm:presLayoutVars>
      </dgm:prSet>
      <dgm:spPr/>
      <dgm:t>
        <a:bodyPr/>
        <a:lstStyle/>
        <a:p>
          <a:endParaRPr lang="en-US"/>
        </a:p>
      </dgm:t>
    </dgm:pt>
  </dgm:ptLst>
  <dgm:cxnLst>
    <dgm:cxn modelId="{C43F3B84-46F5-4754-ABFA-D12275CE01A1}" srcId="{E71B830E-2260-4877-A715-17008752A393}" destId="{08CC52A8-6751-41C0-8E2B-56092AFD9855}" srcOrd="0" destOrd="0" parTransId="{D86CC5C3-D04B-4A48-8370-7E2DF28F955E}" sibTransId="{8E3CD6DE-8F35-4772-AA21-8B3FA609B86B}"/>
    <dgm:cxn modelId="{CF28C21A-D931-49B6-AC16-834609BBD667}" type="presOf" srcId="{6B41E84C-A25E-47E6-B32D-0083EC8C82D4}" destId="{0541D03B-F154-4830-80F4-FF66034325B4}" srcOrd="0" destOrd="0" presId="urn:microsoft.com/office/officeart/2005/8/layout/vList6"/>
    <dgm:cxn modelId="{26D83907-B5F5-483F-926A-BFBB72374710}" srcId="{6B41E84C-A25E-47E6-B32D-0083EC8C82D4}" destId="{6931A157-2150-426C-A17B-9DE13DE7AB7C}" srcOrd="0" destOrd="0" parTransId="{06AEE807-DAA9-4BBB-8F15-4B93C80157FB}" sibTransId="{F3DB364E-461D-4039-93D4-76B6BC80AB2C}"/>
    <dgm:cxn modelId="{28C04C2C-4872-4C18-BEF6-3BF987DD3CE9}" type="presOf" srcId="{C19D507E-F070-4D1E-8494-47D9A58E8A14}" destId="{56895D5D-ECA3-4688-A43E-19CD9BFC5264}" srcOrd="0" destOrd="0" presId="urn:microsoft.com/office/officeart/2005/8/layout/vList6"/>
    <dgm:cxn modelId="{7CF9AD36-9081-4072-8741-784837D367EC}" type="presOf" srcId="{11A5BC78-15BD-4BFB-81D6-B1E388C9020E}" destId="{C3E9908D-8424-4075-A022-23BB4BDC29B5}" srcOrd="0" destOrd="0" presId="urn:microsoft.com/office/officeart/2005/8/layout/vList6"/>
    <dgm:cxn modelId="{9E173BE4-3605-4A9E-B86A-07BEC2DBB0E0}" type="presOf" srcId="{64157236-9D2E-4F09-BBA4-AC2AA0C02E02}" destId="{29FB37A8-7EFD-4B6E-A412-121807A57C65}" srcOrd="0" destOrd="0" presId="urn:microsoft.com/office/officeart/2005/8/layout/vList6"/>
    <dgm:cxn modelId="{D929E7D7-95E2-4DE0-9207-4211BE172AE8}" type="presOf" srcId="{2635FFB9-3916-450C-A368-B4E90502826A}" destId="{6EE6EB90-EF13-4BC4-AA57-3C04F6FAEE47}" srcOrd="0" destOrd="0" presId="urn:microsoft.com/office/officeart/2005/8/layout/vList6"/>
    <dgm:cxn modelId="{5EEF05C7-8319-4B3C-850A-1D5DB5CC100D}" srcId="{AD12CD4B-9269-4E86-A4E2-8A2E6FAAF9F5}" destId="{EF5BE2AC-FFD0-4191-B556-49546E349884}" srcOrd="0" destOrd="0" parTransId="{A7C0F4C6-1893-416E-BF3B-F1CBCBBE82E3}" sibTransId="{4402C861-19EA-46C3-AB88-81053F751DB5}"/>
    <dgm:cxn modelId="{0BBFF11F-D868-4EC4-9CC2-70A0497AF4C2}" srcId="{64157236-9D2E-4F09-BBA4-AC2AA0C02E02}" destId="{98606D9D-0B86-40E8-8104-A95BF775B5C2}" srcOrd="0" destOrd="0" parTransId="{D63CA59B-05BF-438B-984A-C3BF48950FE9}" sibTransId="{ADC5387C-D536-497B-8496-D29620FB6D5F}"/>
    <dgm:cxn modelId="{C162C2EB-E8E4-451E-A9EE-431640AD6076}" srcId="{E15FDE9C-7073-45E3-A75E-FFBD9DE82E23}" destId="{E71B830E-2260-4877-A715-17008752A393}" srcOrd="3" destOrd="0" parTransId="{3024346D-36B8-4904-932D-A10CA1621FC7}" sibTransId="{88B6AF19-1062-4035-A4C0-9F430259E0B3}"/>
    <dgm:cxn modelId="{5DC76068-C83D-4993-BCC9-8321DDD49736}" srcId="{11A5BC78-15BD-4BFB-81D6-B1E388C9020E}" destId="{85555D99-D54E-4B20-A588-81F5E795F4B7}" srcOrd="0" destOrd="0" parTransId="{CFCA0CA1-2536-4E88-8982-D985F549CF1F}" sibTransId="{46ABCD63-20BF-4996-97F5-DDC91DAC36F1}"/>
    <dgm:cxn modelId="{16C4BDF5-65F7-49C1-8D3E-CF8EB6875BEE}" type="presOf" srcId="{EF28D3EA-8C48-4711-B296-4ED7D2F54837}" destId="{4A6F5982-4456-42C1-82E3-3399BAA34F6D}" srcOrd="0" destOrd="0" presId="urn:microsoft.com/office/officeart/2005/8/layout/vList6"/>
    <dgm:cxn modelId="{45D12C96-FEC9-4464-9018-E8D9CD81B138}" srcId="{E15FDE9C-7073-45E3-A75E-FFBD9DE82E23}" destId="{6B41E84C-A25E-47E6-B32D-0083EC8C82D4}" srcOrd="7" destOrd="0" parTransId="{6822184A-984C-47B0-94D0-97DCBABB4B9D}" sibTransId="{41420397-9FF6-4C78-9DA4-123AA07FDCE9}"/>
    <dgm:cxn modelId="{550318E5-D906-4CE5-8CB1-172CFF7E382C}" type="presOf" srcId="{08CC52A8-6751-41C0-8E2B-56092AFD9855}" destId="{EE77E18A-E75A-472B-B894-380E3E50E049}" srcOrd="0" destOrd="0" presId="urn:microsoft.com/office/officeart/2005/8/layout/vList6"/>
    <dgm:cxn modelId="{560B5AD4-37DE-4FF5-B0F3-CA09EF47C4AE}" type="presOf" srcId="{E71B830E-2260-4877-A715-17008752A393}" destId="{DC3B4028-D586-4EB2-A10C-986BF9AF566B}" srcOrd="0" destOrd="0" presId="urn:microsoft.com/office/officeart/2005/8/layout/vList6"/>
    <dgm:cxn modelId="{3F11167D-66A7-45B6-9E37-245000189198}" srcId="{47ABCAF0-E62D-4397-BE17-81465C82C42B}" destId="{97A97820-7009-47AA-8A53-804CA6FACD47}" srcOrd="0" destOrd="0" parTransId="{83C46EBC-FBC9-4A3A-8DDE-0C09E352FAFA}" sibTransId="{CE789123-A791-42D8-8D2F-4B6F6B3AB8BA}"/>
    <dgm:cxn modelId="{343BB3A7-82AD-43CB-A946-6191EAF38CF8}" type="presOf" srcId="{EF5BE2AC-FFD0-4191-B556-49546E349884}" destId="{9E69430B-3DDF-4FC5-970B-EF15D21F2B48}" srcOrd="0" destOrd="0" presId="urn:microsoft.com/office/officeart/2005/8/layout/vList6"/>
    <dgm:cxn modelId="{60D44388-C37C-4E02-9A61-961840AE164A}" type="presOf" srcId="{98606D9D-0B86-40E8-8104-A95BF775B5C2}" destId="{BDAF5067-8CFB-4AFE-A1A2-4381A77324CD}" srcOrd="0" destOrd="0" presId="urn:microsoft.com/office/officeart/2005/8/layout/vList6"/>
    <dgm:cxn modelId="{B88CADE1-73F5-48D1-9716-98D6FF548CE0}" type="presOf" srcId="{6931A157-2150-426C-A17B-9DE13DE7AB7C}" destId="{471D4A59-5ACD-4A06-B8DF-02FD81C795A1}" srcOrd="0" destOrd="0" presId="urn:microsoft.com/office/officeart/2005/8/layout/vList6"/>
    <dgm:cxn modelId="{E2047AF0-5F0F-4D34-B334-BB60E99B36BD}" type="presOf" srcId="{47ABCAF0-E62D-4397-BE17-81465C82C42B}" destId="{0099CB5E-F922-4A86-993A-AE58F21AAACF}" srcOrd="0" destOrd="0" presId="urn:microsoft.com/office/officeart/2005/8/layout/vList6"/>
    <dgm:cxn modelId="{D738A10D-71F2-4F52-A548-7C840B95622A}" srcId="{E15FDE9C-7073-45E3-A75E-FFBD9DE82E23}" destId="{BA00CFE4-BE6F-491F-8DBA-D30DE689CF90}" srcOrd="8" destOrd="0" parTransId="{0B3822EA-D67C-4FCC-A02E-15CB53E6EB34}" sibTransId="{D48D9F05-8FA6-4C6D-A71A-0C9E97E73ECF}"/>
    <dgm:cxn modelId="{861B5F10-F447-48B3-AC7B-42950CB2D65D}" type="presOf" srcId="{E15FDE9C-7073-45E3-A75E-FFBD9DE82E23}" destId="{9AAA2875-C831-4B5A-A1F2-B596F5087675}" srcOrd="0" destOrd="0" presId="urn:microsoft.com/office/officeart/2005/8/layout/vList6"/>
    <dgm:cxn modelId="{5E3C69E7-0A8C-4845-8C86-ABE91F3C1F0B}" type="presOf" srcId="{BA00CFE4-BE6F-491F-8DBA-D30DE689CF90}" destId="{CC806ACD-6B1A-4B4C-BC94-EB36991A336E}" srcOrd="0" destOrd="0" presId="urn:microsoft.com/office/officeart/2005/8/layout/vList6"/>
    <dgm:cxn modelId="{6F28DC36-575C-49E2-A901-D41D1F65CDCD}" type="presOf" srcId="{AD12CD4B-9269-4E86-A4E2-8A2E6FAAF9F5}" destId="{9D3F381B-45DF-4BD9-8249-182073E6ABD6}" srcOrd="0" destOrd="0" presId="urn:microsoft.com/office/officeart/2005/8/layout/vList6"/>
    <dgm:cxn modelId="{CF8E8B06-3BFD-4CED-8980-C7C25D10F205}" srcId="{164DF8AB-0E1B-4FEF-A6AC-9466309F293B}" destId="{EF28D3EA-8C48-4711-B296-4ED7D2F54837}" srcOrd="0" destOrd="0" parTransId="{512E2E57-9776-424F-BC94-B66B72CC1555}" sibTransId="{E4F43AC9-A5FD-4F08-A7B3-D9E28D9E7B9E}"/>
    <dgm:cxn modelId="{CD401303-18A6-4E94-831F-9B5D77A907B1}" type="presOf" srcId="{164DF8AB-0E1B-4FEF-A6AC-9466309F293B}" destId="{CF2731E4-304C-46D4-AE18-9DE0E2D0E8AE}" srcOrd="0" destOrd="0" presId="urn:microsoft.com/office/officeart/2005/8/layout/vList6"/>
    <dgm:cxn modelId="{57A18B51-2A8E-47D9-A080-6721174D02A8}" srcId="{E15FDE9C-7073-45E3-A75E-FFBD9DE82E23}" destId="{64157236-9D2E-4F09-BBA4-AC2AA0C02E02}" srcOrd="6" destOrd="0" parTransId="{12E6F71B-ABD5-4B36-8BA9-6CCEE709B489}" sibTransId="{80B99A5C-5865-4BAE-A91A-314E16E6E75F}"/>
    <dgm:cxn modelId="{4235BDE1-2B27-4CC7-BEB5-50836EFD6AE3}" srcId="{E15FDE9C-7073-45E3-A75E-FFBD9DE82E23}" destId="{164DF8AB-0E1B-4FEF-A6AC-9466309F293B}" srcOrd="4" destOrd="0" parTransId="{30941437-4443-4BF9-A097-24F8DD1B61AB}" sibTransId="{038C08BA-C481-4B64-B0B1-E1694D18C326}"/>
    <dgm:cxn modelId="{73728AF1-1B51-4EF9-A637-EEA5C4A335F4}" srcId="{E15FDE9C-7073-45E3-A75E-FFBD9DE82E23}" destId="{11A5BC78-15BD-4BFB-81D6-B1E388C9020E}" srcOrd="0" destOrd="0" parTransId="{37613D62-5359-4CF4-B6F0-257A4E3C5DC8}" sibTransId="{0C4020D0-F974-4A53-86C4-3E7BEE16090D}"/>
    <dgm:cxn modelId="{C3DC10B0-51CD-46A5-B8F4-AD2FF9C018FB}" srcId="{E15FDE9C-7073-45E3-A75E-FFBD9DE82E23}" destId="{AD12CD4B-9269-4E86-A4E2-8A2E6FAAF9F5}" srcOrd="5" destOrd="0" parTransId="{EB7C45C2-097A-4F88-BFC8-5EA01D5FCB6B}" sibTransId="{A9F9D64C-D275-440E-8C01-7B7592A210F4}"/>
    <dgm:cxn modelId="{DE077F83-FC16-4F47-AE10-DC33054F1B17}" type="presOf" srcId="{85555D99-D54E-4B20-A588-81F5E795F4B7}" destId="{D742C271-ADC4-4A4B-9E40-F69999A7ABF2}" srcOrd="0" destOrd="0" presId="urn:microsoft.com/office/officeart/2005/8/layout/vList6"/>
    <dgm:cxn modelId="{3B196A7D-C1D4-48A9-9E6F-F0B8ACD16544}" srcId="{E15FDE9C-7073-45E3-A75E-FFBD9DE82E23}" destId="{2635FFB9-3916-450C-A368-B4E90502826A}" srcOrd="2" destOrd="0" parTransId="{546CF6C7-91B9-4EBE-AE5A-43FCD69B9924}" sibTransId="{BFCE567F-0733-4B80-9715-D9DB2D54B7B6}"/>
    <dgm:cxn modelId="{858A8C5C-E071-4E5E-875F-711A4AFA80A2}" type="presOf" srcId="{97A97820-7009-47AA-8A53-804CA6FACD47}" destId="{3A2AF866-255A-4526-9576-783C871119D2}" srcOrd="0" destOrd="0" presId="urn:microsoft.com/office/officeart/2005/8/layout/vList6"/>
    <dgm:cxn modelId="{F49FE2AE-3E2A-41CA-B04D-8B30643CF81C}" srcId="{E15FDE9C-7073-45E3-A75E-FFBD9DE82E23}" destId="{47ABCAF0-E62D-4397-BE17-81465C82C42B}" srcOrd="1" destOrd="0" parTransId="{FBC93D40-DDCF-40B8-B6DC-6013482924CF}" sibTransId="{2056A6BB-64E8-4F20-B82B-3B07009E8285}"/>
    <dgm:cxn modelId="{77A7214A-6141-495C-8977-7FB6AE546EEB}" srcId="{BA00CFE4-BE6F-491F-8DBA-D30DE689CF90}" destId="{7E28F746-AAC9-4127-A5CF-04BD633F5A45}" srcOrd="0" destOrd="0" parTransId="{6247A530-391A-4C64-AEB5-9B8D1A5F60FA}" sibTransId="{FDCC946D-BB5B-4AC4-8788-7BA5B81D40A5}"/>
    <dgm:cxn modelId="{20E78B2F-090B-45F8-9FB0-23E7982D6186}" srcId="{2635FFB9-3916-450C-A368-B4E90502826A}" destId="{C19D507E-F070-4D1E-8494-47D9A58E8A14}" srcOrd="0" destOrd="0" parTransId="{486A50A7-A7FF-4105-8F46-6E010989A623}" sibTransId="{EC4803D9-E17F-4704-B262-66FD45E675D7}"/>
    <dgm:cxn modelId="{0A821581-9FC8-4E54-92C2-2AA49C68D9FD}" type="presOf" srcId="{7E28F746-AAC9-4127-A5CF-04BD633F5A45}" destId="{8077BE0B-3DE6-46D6-B7DC-45AC0ADE39F9}" srcOrd="0" destOrd="0" presId="urn:microsoft.com/office/officeart/2005/8/layout/vList6"/>
    <dgm:cxn modelId="{CF109399-33FC-4E44-9150-E1871F258380}" type="presParOf" srcId="{9AAA2875-C831-4B5A-A1F2-B596F5087675}" destId="{87D1CBDE-0B0F-4A09-8AD6-A3A5653351A9}" srcOrd="0" destOrd="0" presId="urn:microsoft.com/office/officeart/2005/8/layout/vList6"/>
    <dgm:cxn modelId="{9200FC3E-5A36-4FB7-8B38-4C7360D5AD51}" type="presParOf" srcId="{87D1CBDE-0B0F-4A09-8AD6-A3A5653351A9}" destId="{C3E9908D-8424-4075-A022-23BB4BDC29B5}" srcOrd="0" destOrd="0" presId="urn:microsoft.com/office/officeart/2005/8/layout/vList6"/>
    <dgm:cxn modelId="{7A65CE32-568E-4B02-899D-55B9470A5C3B}" type="presParOf" srcId="{87D1CBDE-0B0F-4A09-8AD6-A3A5653351A9}" destId="{D742C271-ADC4-4A4B-9E40-F69999A7ABF2}" srcOrd="1" destOrd="0" presId="urn:microsoft.com/office/officeart/2005/8/layout/vList6"/>
    <dgm:cxn modelId="{90876057-EADC-45A7-970E-28F757F91DE9}" type="presParOf" srcId="{9AAA2875-C831-4B5A-A1F2-B596F5087675}" destId="{884544A7-3501-42EB-AB84-338ED81D647C}" srcOrd="1" destOrd="0" presId="urn:microsoft.com/office/officeart/2005/8/layout/vList6"/>
    <dgm:cxn modelId="{53D708B9-2F8A-4EB7-8D1B-88C6C31C4C2C}" type="presParOf" srcId="{9AAA2875-C831-4B5A-A1F2-B596F5087675}" destId="{DE1FBF93-E8BC-409F-B1C8-1D61286B2624}" srcOrd="2" destOrd="0" presId="urn:microsoft.com/office/officeart/2005/8/layout/vList6"/>
    <dgm:cxn modelId="{4E1F0238-EB60-4368-94C8-97E2E88C5EA8}" type="presParOf" srcId="{DE1FBF93-E8BC-409F-B1C8-1D61286B2624}" destId="{0099CB5E-F922-4A86-993A-AE58F21AAACF}" srcOrd="0" destOrd="0" presId="urn:microsoft.com/office/officeart/2005/8/layout/vList6"/>
    <dgm:cxn modelId="{529CFC7A-46B3-4D9D-A278-4ACED7B6B939}" type="presParOf" srcId="{DE1FBF93-E8BC-409F-B1C8-1D61286B2624}" destId="{3A2AF866-255A-4526-9576-783C871119D2}" srcOrd="1" destOrd="0" presId="urn:microsoft.com/office/officeart/2005/8/layout/vList6"/>
    <dgm:cxn modelId="{3A15E3C3-C741-4A32-AE7F-4CB0C07A5E13}" type="presParOf" srcId="{9AAA2875-C831-4B5A-A1F2-B596F5087675}" destId="{A1C50AD5-FB5C-423B-B7E2-4024FE421683}" srcOrd="3" destOrd="0" presId="urn:microsoft.com/office/officeart/2005/8/layout/vList6"/>
    <dgm:cxn modelId="{C8DE16A4-EF35-483F-8649-493ED6DC4253}" type="presParOf" srcId="{9AAA2875-C831-4B5A-A1F2-B596F5087675}" destId="{2BAB25CF-E6F6-43C2-AE71-6C595D0CF22D}" srcOrd="4" destOrd="0" presId="urn:microsoft.com/office/officeart/2005/8/layout/vList6"/>
    <dgm:cxn modelId="{09FAD4EA-60E2-4013-9D4C-B2724D9C3B8C}" type="presParOf" srcId="{2BAB25CF-E6F6-43C2-AE71-6C595D0CF22D}" destId="{6EE6EB90-EF13-4BC4-AA57-3C04F6FAEE47}" srcOrd="0" destOrd="0" presId="urn:microsoft.com/office/officeart/2005/8/layout/vList6"/>
    <dgm:cxn modelId="{582876E0-70D9-4D8F-9C36-BFCB67D9965F}" type="presParOf" srcId="{2BAB25CF-E6F6-43C2-AE71-6C595D0CF22D}" destId="{56895D5D-ECA3-4688-A43E-19CD9BFC5264}" srcOrd="1" destOrd="0" presId="urn:microsoft.com/office/officeart/2005/8/layout/vList6"/>
    <dgm:cxn modelId="{D8999D77-D796-45D4-B28F-C8C0EAB2FF38}" type="presParOf" srcId="{9AAA2875-C831-4B5A-A1F2-B596F5087675}" destId="{C982DE0D-D215-40A0-9CAF-F55B63F2DCB2}" srcOrd="5" destOrd="0" presId="urn:microsoft.com/office/officeart/2005/8/layout/vList6"/>
    <dgm:cxn modelId="{37F4182B-3585-4CB0-8F8F-F1718309C6ED}" type="presParOf" srcId="{9AAA2875-C831-4B5A-A1F2-B596F5087675}" destId="{0F24B311-A881-4E0E-800A-B9BD6BCF317D}" srcOrd="6" destOrd="0" presId="urn:microsoft.com/office/officeart/2005/8/layout/vList6"/>
    <dgm:cxn modelId="{6E76C8C7-7F2F-4A0C-90ED-E409F69E34F4}" type="presParOf" srcId="{0F24B311-A881-4E0E-800A-B9BD6BCF317D}" destId="{DC3B4028-D586-4EB2-A10C-986BF9AF566B}" srcOrd="0" destOrd="0" presId="urn:microsoft.com/office/officeart/2005/8/layout/vList6"/>
    <dgm:cxn modelId="{DBCD082C-D46E-4205-82DB-7571AADA3417}" type="presParOf" srcId="{0F24B311-A881-4E0E-800A-B9BD6BCF317D}" destId="{EE77E18A-E75A-472B-B894-380E3E50E049}" srcOrd="1" destOrd="0" presId="urn:microsoft.com/office/officeart/2005/8/layout/vList6"/>
    <dgm:cxn modelId="{34CC2117-64ED-4263-98CA-9CDAFEE35416}" type="presParOf" srcId="{9AAA2875-C831-4B5A-A1F2-B596F5087675}" destId="{C5B01B87-6DF3-48C6-8712-763E7DBC7A05}" srcOrd="7" destOrd="0" presId="urn:microsoft.com/office/officeart/2005/8/layout/vList6"/>
    <dgm:cxn modelId="{E30CCB1D-728E-4C95-901E-AA57B1997DE3}" type="presParOf" srcId="{9AAA2875-C831-4B5A-A1F2-B596F5087675}" destId="{8309A6F5-41EE-4357-8F5B-575CB6538D5E}" srcOrd="8" destOrd="0" presId="urn:microsoft.com/office/officeart/2005/8/layout/vList6"/>
    <dgm:cxn modelId="{F6FEB764-8C6B-4C76-AE9F-6F310FDD5834}" type="presParOf" srcId="{8309A6F5-41EE-4357-8F5B-575CB6538D5E}" destId="{CF2731E4-304C-46D4-AE18-9DE0E2D0E8AE}" srcOrd="0" destOrd="0" presId="urn:microsoft.com/office/officeart/2005/8/layout/vList6"/>
    <dgm:cxn modelId="{82B0ED83-8F73-46FC-8DBE-DC90449EE5F1}" type="presParOf" srcId="{8309A6F5-41EE-4357-8F5B-575CB6538D5E}" destId="{4A6F5982-4456-42C1-82E3-3399BAA34F6D}" srcOrd="1" destOrd="0" presId="urn:microsoft.com/office/officeart/2005/8/layout/vList6"/>
    <dgm:cxn modelId="{94100BC9-100B-4D5A-859D-58685060C2C6}" type="presParOf" srcId="{9AAA2875-C831-4B5A-A1F2-B596F5087675}" destId="{5BEEAC90-AAA5-41FD-A513-1A70C14BD242}" srcOrd="9" destOrd="0" presId="urn:microsoft.com/office/officeart/2005/8/layout/vList6"/>
    <dgm:cxn modelId="{F23368CE-427F-4FEE-BDDA-C2A63B18E1AE}" type="presParOf" srcId="{9AAA2875-C831-4B5A-A1F2-B596F5087675}" destId="{A2B82A82-8CF1-43F6-BD7A-4094BD525F43}" srcOrd="10" destOrd="0" presId="urn:microsoft.com/office/officeart/2005/8/layout/vList6"/>
    <dgm:cxn modelId="{1A707D21-D9DC-45B9-A0A9-1C74BE2EDDDD}" type="presParOf" srcId="{A2B82A82-8CF1-43F6-BD7A-4094BD525F43}" destId="{9D3F381B-45DF-4BD9-8249-182073E6ABD6}" srcOrd="0" destOrd="0" presId="urn:microsoft.com/office/officeart/2005/8/layout/vList6"/>
    <dgm:cxn modelId="{4C6AB2C5-5DBD-41F9-BC83-AC2F482E6366}" type="presParOf" srcId="{A2B82A82-8CF1-43F6-BD7A-4094BD525F43}" destId="{9E69430B-3DDF-4FC5-970B-EF15D21F2B48}" srcOrd="1" destOrd="0" presId="urn:microsoft.com/office/officeart/2005/8/layout/vList6"/>
    <dgm:cxn modelId="{0BBDE4A8-21A0-4799-B883-EA8180E4748A}" type="presParOf" srcId="{9AAA2875-C831-4B5A-A1F2-B596F5087675}" destId="{3453DC70-8A0B-4F16-A30E-AF8E2179B6B9}" srcOrd="11" destOrd="0" presId="urn:microsoft.com/office/officeart/2005/8/layout/vList6"/>
    <dgm:cxn modelId="{339D06D8-6B86-4062-B4C0-194BBFAA17A1}" type="presParOf" srcId="{9AAA2875-C831-4B5A-A1F2-B596F5087675}" destId="{2AEF11FF-D71C-4047-90D7-5AB4E7F2E94B}" srcOrd="12" destOrd="0" presId="urn:microsoft.com/office/officeart/2005/8/layout/vList6"/>
    <dgm:cxn modelId="{701812BA-40FA-4EB9-AA5B-7BDF06E8E5ED}" type="presParOf" srcId="{2AEF11FF-D71C-4047-90D7-5AB4E7F2E94B}" destId="{29FB37A8-7EFD-4B6E-A412-121807A57C65}" srcOrd="0" destOrd="0" presId="urn:microsoft.com/office/officeart/2005/8/layout/vList6"/>
    <dgm:cxn modelId="{47ECCC84-E57F-4F9D-BCC2-CEAA70953ABD}" type="presParOf" srcId="{2AEF11FF-D71C-4047-90D7-5AB4E7F2E94B}" destId="{BDAF5067-8CFB-4AFE-A1A2-4381A77324CD}" srcOrd="1" destOrd="0" presId="urn:microsoft.com/office/officeart/2005/8/layout/vList6"/>
    <dgm:cxn modelId="{EB4992C6-7517-4D57-B51D-775BF56A5AAF}" type="presParOf" srcId="{9AAA2875-C831-4B5A-A1F2-B596F5087675}" destId="{05C99BDB-8FFB-41A1-9A44-E2923DB09B61}" srcOrd="13" destOrd="0" presId="urn:microsoft.com/office/officeart/2005/8/layout/vList6"/>
    <dgm:cxn modelId="{1F3F5C7F-88EF-477F-AB79-BD9763D7FCDF}" type="presParOf" srcId="{9AAA2875-C831-4B5A-A1F2-B596F5087675}" destId="{43AB04C9-F7A9-4E3A-A040-A3BAA4813DFA}" srcOrd="14" destOrd="0" presId="urn:microsoft.com/office/officeart/2005/8/layout/vList6"/>
    <dgm:cxn modelId="{5BBB2860-3145-4E07-B47F-0C3E2C697DB1}" type="presParOf" srcId="{43AB04C9-F7A9-4E3A-A040-A3BAA4813DFA}" destId="{0541D03B-F154-4830-80F4-FF66034325B4}" srcOrd="0" destOrd="0" presId="urn:microsoft.com/office/officeart/2005/8/layout/vList6"/>
    <dgm:cxn modelId="{F8F3A1EF-21C3-47B1-B0EA-0173E7F37B67}" type="presParOf" srcId="{43AB04C9-F7A9-4E3A-A040-A3BAA4813DFA}" destId="{471D4A59-5ACD-4A06-B8DF-02FD81C795A1}" srcOrd="1" destOrd="0" presId="urn:microsoft.com/office/officeart/2005/8/layout/vList6"/>
    <dgm:cxn modelId="{C724F84C-BC26-4077-A2EB-10AA807CBBE8}" type="presParOf" srcId="{9AAA2875-C831-4B5A-A1F2-B596F5087675}" destId="{ED421F39-4EEB-429B-A849-17C15E4E1710}" srcOrd="15" destOrd="0" presId="urn:microsoft.com/office/officeart/2005/8/layout/vList6"/>
    <dgm:cxn modelId="{2FBF394D-BEBD-4DA5-9707-BE2D0ED28B27}" type="presParOf" srcId="{9AAA2875-C831-4B5A-A1F2-B596F5087675}" destId="{BAC8076E-1D27-432A-9E30-A540474FECD5}" srcOrd="16" destOrd="0" presId="urn:microsoft.com/office/officeart/2005/8/layout/vList6"/>
    <dgm:cxn modelId="{9903785D-3780-453D-A6FF-498B1F0ADEB5}" type="presParOf" srcId="{BAC8076E-1D27-432A-9E30-A540474FECD5}" destId="{CC806ACD-6B1A-4B4C-BC94-EB36991A336E}" srcOrd="0" destOrd="0" presId="urn:microsoft.com/office/officeart/2005/8/layout/vList6"/>
    <dgm:cxn modelId="{EF75243A-923C-4240-831B-A09A740AF5E4}" type="presParOf" srcId="{BAC8076E-1D27-432A-9E30-A540474FECD5}" destId="{8077BE0B-3DE6-46D6-B7DC-45AC0ADE39F9}"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42C271-ADC4-4A4B-9E40-F69999A7ABF2}">
      <dsp:nvSpPr>
        <dsp:cNvPr id="0" name=""/>
        <dsp:cNvSpPr/>
      </dsp:nvSpPr>
      <dsp:spPr>
        <a:xfrm>
          <a:off x="3291839" y="2748"/>
          <a:ext cx="4937760" cy="510030"/>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en-US" sz="1200" b="0" i="0" kern="1200" dirty="0" smtClean="0"/>
            <a:t>The lowest level of trust. All incoming connections are dropped without reply and only outgoing connections are possible.</a:t>
          </a:r>
          <a:endParaRPr lang="en-US" sz="1200" kern="1200" dirty="0"/>
        </a:p>
      </dsp:txBody>
      <dsp:txXfrm>
        <a:off x="3291839" y="66502"/>
        <a:ext cx="4746499" cy="382522"/>
      </dsp:txXfrm>
    </dsp:sp>
    <dsp:sp modelId="{C3E9908D-8424-4075-A022-23BB4BDC29B5}">
      <dsp:nvSpPr>
        <dsp:cNvPr id="0" name=""/>
        <dsp:cNvSpPr/>
      </dsp:nvSpPr>
      <dsp:spPr>
        <a:xfrm>
          <a:off x="0" y="2748"/>
          <a:ext cx="3291840" cy="510030"/>
        </a:xfrm>
        <a:prstGeom prst="roundRect">
          <a:avLst/>
        </a:prstGeom>
        <a:solidFill>
          <a:srgbClr val="FD220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en-US" sz="2700" b="1" i="0" kern="1200" dirty="0" smtClean="0"/>
            <a:t>drop</a:t>
          </a:r>
          <a:r>
            <a:rPr lang="en-US" sz="2700" b="0" i="0" kern="1200" dirty="0" smtClean="0"/>
            <a:t>:</a:t>
          </a:r>
          <a:endParaRPr lang="en-US" sz="2700" kern="1200" dirty="0"/>
        </a:p>
      </dsp:txBody>
      <dsp:txXfrm>
        <a:off x="24898" y="27646"/>
        <a:ext cx="3242044" cy="460234"/>
      </dsp:txXfrm>
    </dsp:sp>
    <dsp:sp modelId="{3A2AF866-255A-4526-9576-783C871119D2}">
      <dsp:nvSpPr>
        <dsp:cNvPr id="0" name=""/>
        <dsp:cNvSpPr/>
      </dsp:nvSpPr>
      <dsp:spPr>
        <a:xfrm>
          <a:off x="3291839" y="563782"/>
          <a:ext cx="4937760" cy="510030"/>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 tIns="5715" rIns="5715" bIns="5715" numCol="1" spcCol="1270" anchor="t" anchorCtr="0">
          <a:noAutofit/>
        </a:bodyPr>
        <a:lstStyle/>
        <a:p>
          <a:pPr marL="57150" lvl="1" indent="-57150" algn="l" defTabSz="400050">
            <a:lnSpc>
              <a:spcPct val="90000"/>
            </a:lnSpc>
            <a:spcBef>
              <a:spcPct val="0"/>
            </a:spcBef>
            <a:spcAft>
              <a:spcPct val="15000"/>
            </a:spcAft>
            <a:buChar char="••"/>
          </a:pPr>
          <a:r>
            <a:rPr lang="en-US" sz="900" b="0" i="0" kern="1200" smtClean="0"/>
            <a:t>Similar </a:t>
          </a:r>
          <a:r>
            <a:rPr lang="en-US" sz="900" b="0" i="0" kern="1200" dirty="0" smtClean="0"/>
            <a:t>to the above, but instead of simply dropping connections, incoming requests are rejected with an </a:t>
          </a:r>
          <a:r>
            <a:rPr lang="en-US" sz="900" b="0" i="0" kern="1200" dirty="0" err="1" smtClean="0"/>
            <a:t>icmp</a:t>
          </a:r>
          <a:r>
            <a:rPr lang="en-US" sz="900" b="0" i="0" kern="1200" smtClean="0"/>
            <a:t>-host-prohibited or icmp6-adm-prohibited message.</a:t>
          </a:r>
          <a:endParaRPr lang="en-US" sz="900" b="0" i="0" kern="1200"/>
        </a:p>
      </dsp:txBody>
      <dsp:txXfrm>
        <a:off x="3291839" y="627536"/>
        <a:ext cx="4746499" cy="382522"/>
      </dsp:txXfrm>
    </dsp:sp>
    <dsp:sp modelId="{0099CB5E-F922-4A86-993A-AE58F21AAACF}">
      <dsp:nvSpPr>
        <dsp:cNvPr id="0" name=""/>
        <dsp:cNvSpPr/>
      </dsp:nvSpPr>
      <dsp:spPr>
        <a:xfrm>
          <a:off x="0" y="563782"/>
          <a:ext cx="3291840" cy="510030"/>
        </a:xfrm>
        <a:prstGeom prst="roundRect">
          <a:avLst/>
        </a:prstGeom>
        <a:solidFill>
          <a:srgbClr val="D9782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en-US" sz="2700" b="1" i="0" kern="1200" dirty="0" smtClean="0"/>
            <a:t>block</a:t>
          </a:r>
          <a:r>
            <a:rPr lang="en-US" sz="2700" b="0" i="0" kern="1200" dirty="0" smtClean="0"/>
            <a:t>:</a:t>
          </a:r>
          <a:endParaRPr lang="en-US" sz="2700" b="0" i="0" kern="1200" dirty="0"/>
        </a:p>
      </dsp:txBody>
      <dsp:txXfrm>
        <a:off x="24898" y="588680"/>
        <a:ext cx="3242044" cy="460234"/>
      </dsp:txXfrm>
    </dsp:sp>
    <dsp:sp modelId="{56895D5D-ECA3-4688-A43E-19CD9BFC5264}">
      <dsp:nvSpPr>
        <dsp:cNvPr id="0" name=""/>
        <dsp:cNvSpPr/>
      </dsp:nvSpPr>
      <dsp:spPr>
        <a:xfrm>
          <a:off x="3291839" y="1124816"/>
          <a:ext cx="4937760" cy="510030"/>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en-US" sz="1200" b="0" i="0" kern="1200" smtClean="0"/>
            <a:t>Represents </a:t>
          </a:r>
          <a:r>
            <a:rPr lang="en-US" sz="1200" b="0" i="0" kern="1200" dirty="0" smtClean="0"/>
            <a:t>public, untrusted networks. You don't trust other computers but may allow selected incoming connections on a case-by-case basis.</a:t>
          </a:r>
          <a:endParaRPr lang="en-US" sz="1200" b="0" i="0" kern="1200" dirty="0"/>
        </a:p>
      </dsp:txBody>
      <dsp:txXfrm>
        <a:off x="3291839" y="1188570"/>
        <a:ext cx="4746499" cy="382522"/>
      </dsp:txXfrm>
    </dsp:sp>
    <dsp:sp modelId="{6EE6EB90-EF13-4BC4-AA57-3C04F6FAEE47}">
      <dsp:nvSpPr>
        <dsp:cNvPr id="0" name=""/>
        <dsp:cNvSpPr/>
      </dsp:nvSpPr>
      <dsp:spPr>
        <a:xfrm>
          <a:off x="0" y="1124816"/>
          <a:ext cx="3291840" cy="510030"/>
        </a:xfrm>
        <a:prstGeom prst="roundRect">
          <a:avLst/>
        </a:prstGeom>
        <a:solidFill>
          <a:srgbClr val="F2AB0E"/>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en-US" sz="2700" b="1" i="0" kern="1200" dirty="0" smtClean="0"/>
            <a:t>public</a:t>
          </a:r>
          <a:r>
            <a:rPr lang="en-US" sz="2700" b="0" i="0" kern="1200" dirty="0" smtClean="0"/>
            <a:t>:</a:t>
          </a:r>
          <a:endParaRPr lang="en-US" sz="2700" b="0" i="0" kern="1200" dirty="0"/>
        </a:p>
      </dsp:txBody>
      <dsp:txXfrm>
        <a:off x="24898" y="1149714"/>
        <a:ext cx="3242044" cy="460234"/>
      </dsp:txXfrm>
    </dsp:sp>
    <dsp:sp modelId="{EE77E18A-E75A-472B-B894-380E3E50E049}">
      <dsp:nvSpPr>
        <dsp:cNvPr id="0" name=""/>
        <dsp:cNvSpPr/>
      </dsp:nvSpPr>
      <dsp:spPr>
        <a:xfrm>
          <a:off x="3291839" y="1685850"/>
          <a:ext cx="4937760" cy="510030"/>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en-US" sz="1200" b="0" i="0" kern="1200" smtClean="0"/>
            <a:t>External </a:t>
          </a:r>
          <a:r>
            <a:rPr lang="en-US" sz="1200" b="0" i="0" kern="1200" dirty="0" smtClean="0"/>
            <a:t>networks in the event that you are using the firewall as your gateway. It is configured for NAT masquerading so that your internal network remains private but reachable.</a:t>
          </a:r>
          <a:endParaRPr lang="en-US" sz="1200" b="0" i="0" kern="1200" dirty="0"/>
        </a:p>
      </dsp:txBody>
      <dsp:txXfrm>
        <a:off x="3291839" y="1749604"/>
        <a:ext cx="4746499" cy="382522"/>
      </dsp:txXfrm>
    </dsp:sp>
    <dsp:sp modelId="{DC3B4028-D586-4EB2-A10C-986BF9AF566B}">
      <dsp:nvSpPr>
        <dsp:cNvPr id="0" name=""/>
        <dsp:cNvSpPr/>
      </dsp:nvSpPr>
      <dsp:spPr>
        <a:xfrm>
          <a:off x="0" y="1685850"/>
          <a:ext cx="3291840" cy="510030"/>
        </a:xfrm>
        <a:prstGeom prst="round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en-US" sz="2700" b="1" i="0" kern="1200" dirty="0" smtClean="0"/>
            <a:t>external</a:t>
          </a:r>
          <a:r>
            <a:rPr lang="en-US" sz="2700" b="0" i="0" kern="1200" dirty="0" smtClean="0"/>
            <a:t>:</a:t>
          </a:r>
          <a:endParaRPr lang="en-US" sz="2700" b="0" i="0" kern="1200" dirty="0"/>
        </a:p>
      </dsp:txBody>
      <dsp:txXfrm>
        <a:off x="24898" y="1710748"/>
        <a:ext cx="3242044" cy="460234"/>
      </dsp:txXfrm>
    </dsp:sp>
    <dsp:sp modelId="{4A6F5982-4456-42C1-82E3-3399BAA34F6D}">
      <dsp:nvSpPr>
        <dsp:cNvPr id="0" name=""/>
        <dsp:cNvSpPr/>
      </dsp:nvSpPr>
      <dsp:spPr>
        <a:xfrm>
          <a:off x="3291839" y="2246884"/>
          <a:ext cx="4937760" cy="510030"/>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en-US" sz="1200" b="0" i="0" kern="1200" smtClean="0"/>
            <a:t>The </a:t>
          </a:r>
          <a:r>
            <a:rPr lang="en-US" sz="1200" b="0" i="0" kern="1200" dirty="0" smtClean="0"/>
            <a:t>other side of the external zone, used for the internal portion of a gateway. The computers are fairly trustworthy and some additional services are available.</a:t>
          </a:r>
          <a:endParaRPr lang="en-US" sz="1200" b="0" i="0" kern="1200" dirty="0"/>
        </a:p>
      </dsp:txBody>
      <dsp:txXfrm>
        <a:off x="3291839" y="2310638"/>
        <a:ext cx="4746499" cy="382522"/>
      </dsp:txXfrm>
    </dsp:sp>
    <dsp:sp modelId="{CF2731E4-304C-46D4-AE18-9DE0E2D0E8AE}">
      <dsp:nvSpPr>
        <dsp:cNvPr id="0" name=""/>
        <dsp:cNvSpPr/>
      </dsp:nvSpPr>
      <dsp:spPr>
        <a:xfrm>
          <a:off x="0" y="2246884"/>
          <a:ext cx="3291840" cy="510030"/>
        </a:xfrm>
        <a:prstGeom prst="roundRect">
          <a:avLst/>
        </a:prstGeom>
        <a:solidFill>
          <a:schemeClr val="bg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en-US" sz="2700" b="1" i="0" kern="1200" dirty="0" smtClean="0">
              <a:solidFill>
                <a:schemeClr val="tx1"/>
              </a:solidFill>
            </a:rPr>
            <a:t>internal</a:t>
          </a:r>
          <a:r>
            <a:rPr lang="en-US" sz="2700" b="0" i="0" kern="1200" dirty="0" smtClean="0">
              <a:solidFill>
                <a:schemeClr val="tx1"/>
              </a:solidFill>
            </a:rPr>
            <a:t>:</a:t>
          </a:r>
          <a:endParaRPr lang="en-US" sz="2700" b="0" i="0" kern="1200" dirty="0">
            <a:solidFill>
              <a:schemeClr val="tx1"/>
            </a:solidFill>
          </a:endParaRPr>
        </a:p>
      </dsp:txBody>
      <dsp:txXfrm>
        <a:off x="24898" y="2271782"/>
        <a:ext cx="3242044" cy="460234"/>
      </dsp:txXfrm>
    </dsp:sp>
    <dsp:sp modelId="{9E69430B-3DDF-4FC5-970B-EF15D21F2B48}">
      <dsp:nvSpPr>
        <dsp:cNvPr id="0" name=""/>
        <dsp:cNvSpPr/>
      </dsp:nvSpPr>
      <dsp:spPr>
        <a:xfrm>
          <a:off x="3291839" y="2807918"/>
          <a:ext cx="4937760" cy="510030"/>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en-US" sz="1200" b="0" i="0" kern="1200" smtClean="0"/>
            <a:t>Used </a:t>
          </a:r>
          <a:r>
            <a:rPr lang="en-US" sz="1200" b="0" i="0" kern="1200" dirty="0" smtClean="0"/>
            <a:t>for computers located in a DMZ (isolated computers that will not have access to the rest of your network). Only certain incoming connections are allowed.</a:t>
          </a:r>
          <a:endParaRPr lang="en-US" sz="1200" b="0" i="0" kern="1200" dirty="0"/>
        </a:p>
      </dsp:txBody>
      <dsp:txXfrm>
        <a:off x="3291839" y="2871672"/>
        <a:ext cx="4746499" cy="382522"/>
      </dsp:txXfrm>
    </dsp:sp>
    <dsp:sp modelId="{9D3F381B-45DF-4BD9-8249-182073E6ABD6}">
      <dsp:nvSpPr>
        <dsp:cNvPr id="0" name=""/>
        <dsp:cNvSpPr/>
      </dsp:nvSpPr>
      <dsp:spPr>
        <a:xfrm>
          <a:off x="0" y="2807918"/>
          <a:ext cx="3291840" cy="510030"/>
        </a:xfrm>
        <a:prstGeom prst="roundRect">
          <a:avLst/>
        </a:prstGeom>
        <a:solidFill>
          <a:srgbClr val="FFFF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en-US" sz="2700" b="1" i="0" kern="1200" dirty="0" err="1" smtClean="0">
              <a:solidFill>
                <a:schemeClr val="tx1"/>
              </a:solidFill>
            </a:rPr>
            <a:t>dmz</a:t>
          </a:r>
          <a:r>
            <a:rPr lang="en-US" sz="2700" b="0" i="0" kern="1200" dirty="0" smtClean="0">
              <a:solidFill>
                <a:schemeClr val="tx1"/>
              </a:solidFill>
            </a:rPr>
            <a:t>:</a:t>
          </a:r>
          <a:endParaRPr lang="en-US" sz="2700" b="0" i="0" kern="1200" dirty="0">
            <a:solidFill>
              <a:schemeClr val="tx1"/>
            </a:solidFill>
          </a:endParaRPr>
        </a:p>
      </dsp:txBody>
      <dsp:txXfrm>
        <a:off x="24898" y="2832816"/>
        <a:ext cx="3242044" cy="460234"/>
      </dsp:txXfrm>
    </dsp:sp>
    <dsp:sp modelId="{BDAF5067-8CFB-4AFE-A1A2-4381A77324CD}">
      <dsp:nvSpPr>
        <dsp:cNvPr id="0" name=""/>
        <dsp:cNvSpPr/>
      </dsp:nvSpPr>
      <dsp:spPr>
        <a:xfrm>
          <a:off x="3291839" y="3368952"/>
          <a:ext cx="4937760" cy="510030"/>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en-US" sz="1200" b="0" i="0" kern="1200" smtClean="0"/>
            <a:t>Used </a:t>
          </a:r>
          <a:r>
            <a:rPr lang="en-US" sz="1200" b="0" i="0" kern="1200" dirty="0" smtClean="0"/>
            <a:t>for work machines. Trust most of the computers in the network. A few more services might be allowed.</a:t>
          </a:r>
          <a:endParaRPr lang="en-US" sz="1200" b="0" i="0" kern="1200" dirty="0"/>
        </a:p>
      </dsp:txBody>
      <dsp:txXfrm>
        <a:off x="3291839" y="3432706"/>
        <a:ext cx="4746499" cy="382522"/>
      </dsp:txXfrm>
    </dsp:sp>
    <dsp:sp modelId="{29FB37A8-7EFD-4B6E-A412-121807A57C65}">
      <dsp:nvSpPr>
        <dsp:cNvPr id="0" name=""/>
        <dsp:cNvSpPr/>
      </dsp:nvSpPr>
      <dsp:spPr>
        <a:xfrm>
          <a:off x="0" y="3368952"/>
          <a:ext cx="3291840" cy="510030"/>
        </a:xfrm>
        <a:prstGeom prst="roundRect">
          <a:avLst/>
        </a:prstGeom>
        <a:solidFill>
          <a:srgbClr val="E5EA1E"/>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en-US" sz="2700" b="1" i="0" kern="1200" dirty="0" smtClean="0"/>
            <a:t>work</a:t>
          </a:r>
          <a:r>
            <a:rPr lang="en-US" sz="2700" b="0" i="0" kern="1200" dirty="0" smtClean="0"/>
            <a:t>:</a:t>
          </a:r>
          <a:endParaRPr lang="en-US" sz="2700" b="0" i="0" kern="1200" dirty="0"/>
        </a:p>
      </dsp:txBody>
      <dsp:txXfrm>
        <a:off x="24898" y="3393850"/>
        <a:ext cx="3242044" cy="460234"/>
      </dsp:txXfrm>
    </dsp:sp>
    <dsp:sp modelId="{471D4A59-5ACD-4A06-B8DF-02FD81C795A1}">
      <dsp:nvSpPr>
        <dsp:cNvPr id="0" name=""/>
        <dsp:cNvSpPr/>
      </dsp:nvSpPr>
      <dsp:spPr>
        <a:xfrm>
          <a:off x="3291839" y="3929986"/>
          <a:ext cx="4937760" cy="510030"/>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en-US" sz="1200" b="0" i="0" kern="1200" smtClean="0"/>
            <a:t>A </a:t>
          </a:r>
          <a:r>
            <a:rPr lang="en-US" sz="1200" b="0" i="0" kern="1200" dirty="0" smtClean="0"/>
            <a:t>home environment. It generally implies that you trust most of the other computers and that a few more services will be accepted.</a:t>
          </a:r>
          <a:endParaRPr lang="en-US" sz="1200" b="0" i="0" kern="1200" dirty="0"/>
        </a:p>
      </dsp:txBody>
      <dsp:txXfrm>
        <a:off x="3291839" y="3993740"/>
        <a:ext cx="4746499" cy="382522"/>
      </dsp:txXfrm>
    </dsp:sp>
    <dsp:sp modelId="{0541D03B-F154-4830-80F4-FF66034325B4}">
      <dsp:nvSpPr>
        <dsp:cNvPr id="0" name=""/>
        <dsp:cNvSpPr/>
      </dsp:nvSpPr>
      <dsp:spPr>
        <a:xfrm>
          <a:off x="0" y="3929986"/>
          <a:ext cx="3291840" cy="510030"/>
        </a:xfrm>
        <a:prstGeom prst="roundRect">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en-US" sz="2700" b="1" i="0" kern="1200" dirty="0" smtClean="0"/>
            <a:t>home</a:t>
          </a:r>
          <a:r>
            <a:rPr lang="en-US" sz="2700" b="0" i="0" kern="1200" dirty="0" smtClean="0"/>
            <a:t>:</a:t>
          </a:r>
          <a:endParaRPr lang="en-US" sz="2700" b="0" i="0" kern="1200" dirty="0"/>
        </a:p>
      </dsp:txBody>
      <dsp:txXfrm>
        <a:off x="24898" y="3954884"/>
        <a:ext cx="3242044" cy="460234"/>
      </dsp:txXfrm>
    </dsp:sp>
    <dsp:sp modelId="{8077BE0B-3DE6-46D6-B7DC-45AC0ADE39F9}">
      <dsp:nvSpPr>
        <dsp:cNvPr id="0" name=""/>
        <dsp:cNvSpPr/>
      </dsp:nvSpPr>
      <dsp:spPr>
        <a:xfrm>
          <a:off x="3291839" y="4491020"/>
          <a:ext cx="4937760" cy="510030"/>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en-US" sz="1200" b="0" i="0" kern="1200" smtClean="0"/>
            <a:t>Trust </a:t>
          </a:r>
          <a:r>
            <a:rPr lang="en-US" sz="1200" b="0" i="0" kern="1200" dirty="0" smtClean="0"/>
            <a:t>all of the machines in the network. The most open of the available options and should be used sparingly.</a:t>
          </a:r>
          <a:endParaRPr lang="en-US" sz="1200" b="0" i="0" kern="1200" dirty="0"/>
        </a:p>
      </dsp:txBody>
      <dsp:txXfrm>
        <a:off x="3291839" y="4554774"/>
        <a:ext cx="4746499" cy="382522"/>
      </dsp:txXfrm>
    </dsp:sp>
    <dsp:sp modelId="{CC806ACD-6B1A-4B4C-BC94-EB36991A336E}">
      <dsp:nvSpPr>
        <dsp:cNvPr id="0" name=""/>
        <dsp:cNvSpPr/>
      </dsp:nvSpPr>
      <dsp:spPr>
        <a:xfrm>
          <a:off x="0" y="4491020"/>
          <a:ext cx="3291840" cy="510030"/>
        </a:xfrm>
        <a:prstGeom prst="round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en-US" sz="2700" b="1" i="0" kern="1200" dirty="0" smtClean="0"/>
            <a:t>trusted</a:t>
          </a:r>
          <a:r>
            <a:rPr lang="en-US" sz="2700" b="0" i="0" kern="1200" dirty="0" smtClean="0"/>
            <a:t>:</a:t>
          </a:r>
          <a:endParaRPr lang="en-US" sz="2700" b="0" i="0" kern="1200" dirty="0"/>
        </a:p>
      </dsp:txBody>
      <dsp:txXfrm>
        <a:off x="24898" y="4515918"/>
        <a:ext cx="3242044" cy="460234"/>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F5BFE73-0FA6-495C-82B3-C3E7FD76E1DB}" type="datetimeFigureOut">
              <a:rPr lang="en-US" smtClean="0"/>
              <a:t>3/20/2017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1F1FBC0-CF35-4085-B8FE-571EA1201402}" type="slidenum">
              <a:rPr lang="en-US" smtClean="0"/>
              <a:t>‹#›</a:t>
            </a:fld>
            <a:endParaRPr lang="en-US"/>
          </a:p>
        </p:txBody>
      </p:sp>
    </p:spTree>
    <p:extLst>
      <p:ext uri="{BB962C8B-B14F-4D97-AF65-F5344CB8AC3E}">
        <p14:creationId xmlns:p14="http://schemas.microsoft.com/office/powerpoint/2010/main" val="2900700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56944" y="2130425"/>
            <a:ext cx="7086600" cy="1470025"/>
          </a:xfrm>
        </p:spPr>
        <p:txBody>
          <a:bodyPr/>
          <a:lstStyle>
            <a:lvl1pPr algn="l">
              <a:defRPr baseline="0"/>
            </a:lvl1pPr>
          </a:lstStyle>
          <a:p>
            <a:r>
              <a:rPr lang="en-US" dirty="0" smtClean="0"/>
              <a:t>Title Page</a:t>
            </a:r>
            <a:endParaRPr lang="en-US" dirty="0"/>
          </a:p>
        </p:txBody>
      </p:sp>
      <p:sp>
        <p:nvSpPr>
          <p:cNvPr id="3" name="Subtitle 2"/>
          <p:cNvSpPr>
            <a:spLocks noGrp="1"/>
          </p:cNvSpPr>
          <p:nvPr>
            <p:ph type="subTitle" idx="1" hasCustomPrompt="1"/>
          </p:nvPr>
        </p:nvSpPr>
        <p:spPr>
          <a:xfrm>
            <a:off x="1156944" y="3617880"/>
            <a:ext cx="6400800" cy="1752600"/>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 title</a:t>
            </a:r>
            <a:endParaRPr lang="en-US" dirty="0"/>
          </a:p>
        </p:txBody>
      </p:sp>
      <p:sp>
        <p:nvSpPr>
          <p:cNvPr id="4" name="Date Placeholder 3"/>
          <p:cNvSpPr>
            <a:spLocks noGrp="1"/>
          </p:cNvSpPr>
          <p:nvPr>
            <p:ph type="dt" sz="half" idx="10"/>
          </p:nvPr>
        </p:nvSpPr>
        <p:spPr>
          <a:xfrm>
            <a:off x="457200" y="6463678"/>
            <a:ext cx="2133600" cy="365125"/>
          </a:xfrm>
        </p:spPr>
        <p:txBody>
          <a:bodyPr/>
          <a:lstStyle>
            <a:lvl1pPr>
              <a:defRPr sz="900"/>
            </a:lvl1pPr>
          </a:lstStyle>
          <a:p>
            <a:fld id="{861769CD-7444-4220-992C-B1BBD7B6CCA7}" type="datetime1">
              <a:rPr lang="en-US" smtClean="0"/>
              <a:t>3/20/2017</a:t>
            </a:fld>
            <a:endParaRPr lang="en-US"/>
          </a:p>
        </p:txBody>
      </p:sp>
      <p:sp>
        <p:nvSpPr>
          <p:cNvPr id="5" name="Footer Placeholder 4"/>
          <p:cNvSpPr>
            <a:spLocks noGrp="1"/>
          </p:cNvSpPr>
          <p:nvPr>
            <p:ph type="ftr" sz="quarter" idx="11"/>
          </p:nvPr>
        </p:nvSpPr>
        <p:spPr>
          <a:xfrm>
            <a:off x="3124200" y="6463678"/>
            <a:ext cx="2895600" cy="365125"/>
          </a:xfrm>
        </p:spPr>
        <p:txBody>
          <a:bodyPr/>
          <a:lstStyle>
            <a:lvl1pPr>
              <a:defRPr sz="1000"/>
            </a:lvl1p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5795EA-6F76-4702-BB36-9BCD5A46A672}" type="datetime1">
              <a:rPr lang="en-US" smtClean="0"/>
              <a:t>3/20/2017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829001"/>
            <a:ext cx="5486400" cy="38985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6E0DADA-D1F4-48C6-AF80-A1EA29D23701}" type="datetime1">
              <a:rPr lang="en-US" smtClean="0"/>
              <a:t>3/20/2017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654685"/>
            <a:ext cx="8229600" cy="1143000"/>
          </a:xfrm>
        </p:spPr>
        <p:txBody>
          <a:bodyPr/>
          <a:lstStyle>
            <a:lvl1pPr>
              <a:defRPr>
                <a:solidFill>
                  <a:schemeClr val="bg1"/>
                </a:solidFill>
              </a:defRPr>
            </a:lvl1pPr>
          </a:lstStyle>
          <a:p>
            <a:r>
              <a:rPr lang="en-US" dirty="0" smtClean="0"/>
              <a:t>Title Page</a:t>
            </a:r>
            <a:endParaRPr lang="en-US" dirty="0"/>
          </a:p>
        </p:txBody>
      </p:sp>
      <p:sp>
        <p:nvSpPr>
          <p:cNvPr id="3" name="Subtitle 2"/>
          <p:cNvSpPr>
            <a:spLocks noGrp="1"/>
          </p:cNvSpPr>
          <p:nvPr>
            <p:ph type="subTitle" idx="1" hasCustomPrompt="1"/>
          </p:nvPr>
        </p:nvSpPr>
        <p:spPr>
          <a:xfrm>
            <a:off x="457200" y="2865437"/>
            <a:ext cx="6400800" cy="1752600"/>
          </a:xfrm>
        </p:spPr>
        <p:txBody>
          <a:bodyPr/>
          <a:lstStyle>
            <a:lvl1pPr marL="0" indent="0" algn="l">
              <a:buNone/>
              <a:defRPr>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 title</a:t>
            </a:r>
            <a:endParaRPr lang="en-US" dirty="0"/>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_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7018" y="1654685"/>
            <a:ext cx="7169782" cy="1143000"/>
          </a:xfrm>
        </p:spPr>
        <p:txBody>
          <a:bodyPr/>
          <a:lstStyle>
            <a:lvl1pPr>
              <a:defRPr>
                <a:solidFill>
                  <a:schemeClr val="bg1"/>
                </a:solidFill>
              </a:defRPr>
            </a:lvl1pPr>
          </a:lstStyle>
          <a:p>
            <a:r>
              <a:rPr lang="en-US" dirty="0" smtClean="0"/>
              <a:t>Title Page</a:t>
            </a:r>
            <a:endParaRPr lang="en-US" dirty="0"/>
          </a:p>
        </p:txBody>
      </p:sp>
      <p:sp>
        <p:nvSpPr>
          <p:cNvPr id="3" name="Subtitle 2"/>
          <p:cNvSpPr>
            <a:spLocks noGrp="1"/>
          </p:cNvSpPr>
          <p:nvPr>
            <p:ph type="subTitle" idx="1" hasCustomPrompt="1"/>
          </p:nvPr>
        </p:nvSpPr>
        <p:spPr>
          <a:xfrm>
            <a:off x="1517018" y="2865437"/>
            <a:ext cx="5340982" cy="1752600"/>
          </a:xfrm>
        </p:spPr>
        <p:txBody>
          <a:bodyPr/>
          <a:lstStyle>
            <a:lvl1pPr marL="0" indent="0" algn="l">
              <a:buNone/>
              <a:defRPr>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 title</a:t>
            </a:r>
            <a:endParaRPr lang="en-US" dirty="0"/>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_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457200" y="751318"/>
            <a:ext cx="5275828" cy="1565242"/>
          </a:xfrm>
        </p:spPr>
        <p:txBody>
          <a:bodyPr/>
          <a:lstStyle>
            <a:lvl1pPr>
              <a:defRPr>
                <a:solidFill>
                  <a:schemeClr val="accent3"/>
                </a:solidFill>
              </a:defRPr>
            </a:lvl1pPr>
          </a:lstStyle>
          <a:p>
            <a:r>
              <a:rPr lang="en-US" smtClean="0"/>
              <a:t>Click to edit Master title style</a:t>
            </a:r>
            <a:endParaRPr lang="en-US" dirty="0"/>
          </a:p>
        </p:txBody>
      </p:sp>
      <p:sp>
        <p:nvSpPr>
          <p:cNvPr id="5" name="Content Placeholder 2"/>
          <p:cNvSpPr>
            <a:spLocks noGrp="1"/>
          </p:cNvSpPr>
          <p:nvPr>
            <p:ph idx="1"/>
          </p:nvPr>
        </p:nvSpPr>
        <p:spPr>
          <a:xfrm>
            <a:off x="457200" y="2513333"/>
            <a:ext cx="5275828" cy="3612830"/>
          </a:xfrm>
        </p:spPr>
        <p:txBody>
          <a:bodyPr/>
          <a:lstStyle>
            <a:lvl1pPr>
              <a:defRPr>
                <a:solidFill>
                  <a:schemeClr val="bg1"/>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654685"/>
            <a:ext cx="8229600" cy="1143000"/>
          </a:xfrm>
        </p:spPr>
        <p:txBody>
          <a:bodyPr/>
          <a:lstStyle>
            <a:lvl1pPr>
              <a:defRPr>
                <a:solidFill>
                  <a:schemeClr val="bg1"/>
                </a:solidFill>
              </a:defRPr>
            </a:lvl1pPr>
          </a:lstStyle>
          <a:p>
            <a:r>
              <a:rPr lang="en-US" dirty="0" smtClean="0"/>
              <a:t>Title Page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4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3/20/2017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3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3/20/2017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3/20/2017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51318"/>
            <a:ext cx="5275828" cy="156524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2513333"/>
            <a:ext cx="5275828" cy="361283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25CC8DB-615A-41FE-ABE9-4AC5A2B0565C}" type="datetime1">
              <a:rPr lang="en-US" smtClean="0"/>
              <a:t>3/20/2017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2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3/20/2017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5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3/20/2017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6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3/20/2017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7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3/20/2017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8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3/20/2017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9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3/20/2017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0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3/20/2017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1585337443"/>
      </p:ext>
    </p:extLst>
  </p:cSld>
  <p:clrMapOvr>
    <a:masterClrMapping/>
  </p:clrMapOvr>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1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3/20/2017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1585337443"/>
      </p:ext>
    </p:extLst>
  </p:cSld>
  <p:clrMapOvr>
    <a:masterClrMapping/>
  </p:clrMapOvr>
  <p:timing>
    <p:tnLst>
      <p:par>
        <p:cTn id="1" dur="indefinite" restart="never" nodeType="tmRoot"/>
      </p:par>
    </p:tnLst>
  </p:timing>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2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3/20/2017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1585337443"/>
      </p:ext>
    </p:extLst>
  </p:cSld>
  <p:clrMapOvr>
    <a:masterClrMapping/>
  </p:clrMapOvr>
  <p:timing>
    <p:tnLst>
      <p:par>
        <p:cTn id="1" dur="indefinite" restart="never" nodeType="tmRoot"/>
      </p:par>
    </p:tnLst>
  </p:timing>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3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3/20/2017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1585337443"/>
      </p:ext>
    </p:extLst>
  </p:cSld>
  <p:clrMapOvr>
    <a:masterClrMapping/>
  </p:clrMapOvr>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90800" y="1023327"/>
            <a:ext cx="6290474" cy="576873"/>
          </a:xfrm>
        </p:spPr>
        <p:txBody>
          <a:bodyPr>
            <a:noAutofit/>
          </a:bodyPr>
          <a:lstStyle>
            <a:lvl1pPr>
              <a:defRPr sz="3600"/>
            </a:lvl1pPr>
          </a:lstStyle>
          <a:p>
            <a:r>
              <a:rPr lang="en-US" smtClean="0"/>
              <a:t>Click to edit Master title style</a:t>
            </a:r>
            <a:endParaRPr lang="en-US" dirty="0"/>
          </a:p>
        </p:txBody>
      </p:sp>
      <p:sp>
        <p:nvSpPr>
          <p:cNvPr id="4" name="Content Placeholder 3"/>
          <p:cNvSpPr>
            <a:spLocks noGrp="1"/>
          </p:cNvSpPr>
          <p:nvPr>
            <p:ph sz="half" idx="2"/>
          </p:nvPr>
        </p:nvSpPr>
        <p:spPr>
          <a:xfrm>
            <a:off x="2628900" y="2352336"/>
            <a:ext cx="4038600" cy="377382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15FEBB5-C298-4536-A28D-96BB862C96F1}" type="datetime1">
              <a:rPr lang="en-US" smtClean="0"/>
              <a:t>3/20/2017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14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3/20/2017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1585337443"/>
      </p:ext>
    </p:extLst>
  </p:cSld>
  <p:clrMapOvr>
    <a:masterClrMapping/>
  </p:clrMapOvr>
  <p:timing>
    <p:tnLst>
      <p:par>
        <p:cTn id="1" dur="indefinite" restart="never" nodeType="tmRoot"/>
      </p:par>
    </p:tnLst>
  </p:timing>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15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3/20/2017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1585337443"/>
      </p:ext>
    </p:extLst>
  </p:cSld>
  <p:clrMapOvr>
    <a:masterClrMapping/>
  </p:clrMapOvr>
  <p:timing>
    <p:tnLst>
      <p:par>
        <p:cTn id="1" dur="indefinite" restart="never" nodeType="tmRoot"/>
      </p:par>
    </p:tnLst>
  </p:timing>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6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3/20/2017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1585337443"/>
      </p:ext>
    </p:extLst>
  </p:cSld>
  <p:clrMapOvr>
    <a:masterClrMapping/>
  </p:clrMapOvr>
  <p:timing>
    <p:tnLst>
      <p:par>
        <p:cTn id="1" dur="indefinite" restart="never" nodeType="tmRoot"/>
      </p:par>
    </p:tnLst>
  </p:timing>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17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3/20/2017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3910050570"/>
      </p:ext>
    </p:extLst>
  </p:cSld>
  <p:clrMapOvr>
    <a:masterClrMapping/>
  </p:clrMapOvr>
  <p:timing>
    <p:tnLst>
      <p:par>
        <p:cTn id="1" dur="indefinite" restart="never" nodeType="tmRoot"/>
      </p:par>
    </p:tnLst>
  </p:timing>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18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3/20/2017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3910050570"/>
      </p:ext>
    </p:extLst>
  </p:cSld>
  <p:clrMapOvr>
    <a:masterClrMapping/>
  </p:clrMapOvr>
  <p:timing>
    <p:tnLst>
      <p:par>
        <p:cTn id="1" dur="indefinite" restart="never" nodeType="tmRoot"/>
      </p:par>
    </p:tnLst>
  </p:timing>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19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3/20/2017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3910050570"/>
      </p:ext>
    </p:extLst>
  </p:cSld>
  <p:clrMapOvr>
    <a:masterClrMapping/>
  </p:clrMapOvr>
  <p:timing>
    <p:tnLst>
      <p:par>
        <p:cTn id="1" dur="indefinite" restart="never" nodeType="tmRoot"/>
      </p:par>
    </p:tnLst>
  </p:timing>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20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3/20/2017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3910050570"/>
      </p:ext>
    </p:extLst>
  </p:cSld>
  <p:clrMapOvr>
    <a:masterClrMapping/>
  </p:clrMapOvr>
  <p:timing>
    <p:tnLst>
      <p:par>
        <p:cTn id="1" dur="indefinite" restart="never" nodeType="tmRoot"/>
      </p:par>
    </p:tnLst>
  </p:timing>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22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3/20/2017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6799503"/>
      </p:ext>
    </p:extLst>
  </p:cSld>
  <p:clrMapOvr>
    <a:masterClrMapping/>
  </p:clrMapOvr>
  <p:timing>
    <p:tnLst>
      <p:par>
        <p:cTn id="1" dur="indefinite" restart="never" nodeType="tmRoot"/>
      </p:par>
    </p:tnLst>
  </p:timing>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23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3/20/2017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6799503"/>
      </p:ext>
    </p:extLst>
  </p:cSld>
  <p:clrMapOvr>
    <a:masterClrMapping/>
  </p:clrMapOvr>
  <p:timing>
    <p:tnLst>
      <p:par>
        <p:cTn id="1" dur="indefinite" restart="never" nodeType="tmRoot"/>
      </p:par>
    </p:tnLst>
  </p:timing>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24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3/20/2017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6799503"/>
      </p:ext>
    </p:extLst>
  </p:cSld>
  <p:clrMapOvr>
    <a:masterClrMapping/>
  </p:clrMapOvr>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563482"/>
            <a:ext cx="6885726" cy="1362075"/>
          </a:xfrm>
        </p:spPr>
        <p:txBody>
          <a:bodyPr anchor="t"/>
          <a:lstStyle>
            <a:lvl1pPr algn="l">
              <a:defRPr sz="4000" b="1" cap="all" baseline="0"/>
            </a:lvl1pPr>
          </a:lstStyle>
          <a:p>
            <a:r>
              <a:rPr lang="en-US" dirty="0" smtClean="0"/>
              <a:t>Title page</a:t>
            </a:r>
            <a:endParaRPr lang="en-US" dirty="0"/>
          </a:p>
        </p:txBody>
      </p:sp>
      <p:sp>
        <p:nvSpPr>
          <p:cNvPr id="3" name="Text Placeholder 2"/>
          <p:cNvSpPr>
            <a:spLocks noGrp="1"/>
          </p:cNvSpPr>
          <p:nvPr>
            <p:ph type="body" idx="1" hasCustomPrompt="1"/>
          </p:nvPr>
        </p:nvSpPr>
        <p:spPr>
          <a:xfrm>
            <a:off x="445469" y="1925557"/>
            <a:ext cx="5976237" cy="719472"/>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 title</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25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3/20/2017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6799503"/>
      </p:ext>
    </p:extLst>
  </p:cSld>
  <p:clrMapOvr>
    <a:masterClrMapping/>
  </p:clrMapOvr>
  <p:timing>
    <p:tnLst>
      <p:par>
        <p:cTn id="1" dur="indefinite" restart="never" nodeType="tmRoot"/>
      </p:par>
    </p:tnLst>
  </p:timing>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26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3/20/2017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5496004"/>
      </p:ext>
    </p:extLst>
  </p:cSld>
  <p:clrMapOvr>
    <a:masterClrMapping/>
  </p:clrMapOvr>
  <p:timing>
    <p:tnLst>
      <p:par>
        <p:cTn id="1" dur="indefinite" restart="never" nodeType="tmRoot"/>
      </p:par>
    </p:tnLst>
  </p:timing>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27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3/20/2017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5496004"/>
      </p:ext>
    </p:extLst>
  </p:cSld>
  <p:clrMapOvr>
    <a:masterClrMapping/>
  </p:clrMapOvr>
  <p:timing>
    <p:tnLst>
      <p:par>
        <p:cTn id="1" dur="indefinite" restart="never" nodeType="tmRoot"/>
      </p:par>
    </p:tnLst>
  </p:timing>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28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3/20/2017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5496004"/>
      </p:ext>
    </p:extLst>
  </p:cSld>
  <p:clrMapOvr>
    <a:masterClrMapping/>
  </p:clrMapOvr>
  <p:timing>
    <p:tnLst>
      <p:par>
        <p:cTn id="1" dur="indefinite" restart="never" nodeType="tmRoot"/>
      </p:par>
    </p:tnLst>
  </p:timing>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30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3/20/2017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5496004"/>
      </p:ext>
    </p:extLst>
  </p:cSld>
  <p:clrMapOvr>
    <a:masterClrMapping/>
  </p:clrMapOvr>
  <p:timing>
    <p:tnLst>
      <p:par>
        <p:cTn id="1" dur="indefinite" restart="never" nodeType="tmRoot"/>
      </p:par>
    </p:tnLst>
  </p:timing>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21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3/20/2017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3738834963"/>
      </p:ext>
    </p:extLst>
  </p:cSld>
  <p:clrMapOvr>
    <a:masterClrMapping/>
  </p:clrMapOvr>
  <p:timing>
    <p:tnLst>
      <p:par>
        <p:cTn id="1" dur="indefinite" restart="never" nodeType="tmRoot"/>
      </p:par>
    </p:tnLst>
  </p:timing>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29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3/20/2017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911928057"/>
      </p:ext>
    </p:extLst>
  </p:cSld>
  <p:clrMapOvr>
    <a:masterClrMapping/>
  </p:clrMapOvr>
  <p:timing>
    <p:tnLst>
      <p:par>
        <p:cTn id="1" dur="indefinite" restart="never" nodeType="tmRoot"/>
      </p:par>
    </p:tnLst>
  </p:timing>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2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3/20/2017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DB4E7A-C1B1-C24D-81B4-E5D54657DD52}" type="slidenum">
              <a:rPr lang="en-US" smtClean="0"/>
              <a:pPr/>
              <a:t>‹#›</a:t>
            </a:fld>
            <a:endParaRPr lang="en-US"/>
          </a:p>
        </p:txBody>
      </p:sp>
      <p:cxnSp>
        <p:nvCxnSpPr>
          <p:cNvPr id="5" name="Straight Connector 4"/>
          <p:cNvCxnSpPr/>
          <p:nvPr userDrawn="1"/>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endParaRPr lang="en-US" sz="3200" b="1" dirty="0">
              <a:solidFill>
                <a:schemeClr val="accent1">
                  <a:lumMod val="75000"/>
                </a:schemeClr>
              </a:solidFill>
            </a:endParaRPr>
          </a:p>
        </p:txBody>
      </p:sp>
    </p:spTree>
    <p:extLst>
      <p:ext uri="{BB962C8B-B14F-4D97-AF65-F5344CB8AC3E}">
        <p14:creationId xmlns:p14="http://schemas.microsoft.com/office/powerpoint/2010/main" val="312781865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1_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563482"/>
            <a:ext cx="6885726" cy="1362075"/>
          </a:xfrm>
        </p:spPr>
        <p:txBody>
          <a:bodyPr anchor="t"/>
          <a:lstStyle>
            <a:lvl1pPr algn="l">
              <a:defRPr sz="4000" b="1" cap="all" baseline="0"/>
            </a:lvl1pPr>
          </a:lstStyle>
          <a:p>
            <a:r>
              <a:rPr lang="en-US" dirty="0" smtClean="0"/>
              <a:t>Title page</a:t>
            </a:r>
            <a:endParaRPr lang="en-US" dirty="0"/>
          </a:p>
        </p:txBody>
      </p:sp>
      <p:sp>
        <p:nvSpPr>
          <p:cNvPr id="3" name="Text Placeholder 2"/>
          <p:cNvSpPr>
            <a:spLocks noGrp="1"/>
          </p:cNvSpPr>
          <p:nvPr>
            <p:ph type="body" idx="1" hasCustomPrompt="1"/>
          </p:nvPr>
        </p:nvSpPr>
        <p:spPr>
          <a:xfrm>
            <a:off x="445469" y="1925557"/>
            <a:ext cx="5976237" cy="719472"/>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 title</a:t>
            </a: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2_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08874" y="563482"/>
            <a:ext cx="5460934" cy="1362075"/>
          </a:xfrm>
        </p:spPr>
        <p:txBody>
          <a:bodyPr anchor="t"/>
          <a:lstStyle>
            <a:lvl1pPr algn="l">
              <a:defRPr sz="4000" b="1" cap="all" baseline="0"/>
            </a:lvl1pPr>
          </a:lstStyle>
          <a:p>
            <a:r>
              <a:rPr lang="en-US" dirty="0" smtClean="0"/>
              <a:t>Title page</a:t>
            </a:r>
            <a:endParaRPr lang="en-US" dirty="0"/>
          </a:p>
        </p:txBody>
      </p:sp>
      <p:sp>
        <p:nvSpPr>
          <p:cNvPr id="3" name="Text Placeholder 2"/>
          <p:cNvSpPr>
            <a:spLocks noGrp="1"/>
          </p:cNvSpPr>
          <p:nvPr>
            <p:ph type="body" idx="1" hasCustomPrompt="1"/>
          </p:nvPr>
        </p:nvSpPr>
        <p:spPr>
          <a:xfrm>
            <a:off x="3497143" y="1925557"/>
            <a:ext cx="5472665" cy="719472"/>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 title</a:t>
            </a: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3_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08874" y="563482"/>
            <a:ext cx="5460934" cy="1362075"/>
          </a:xfrm>
        </p:spPr>
        <p:txBody>
          <a:bodyPr anchor="t"/>
          <a:lstStyle>
            <a:lvl1pPr algn="l">
              <a:defRPr sz="4000" b="1" cap="all" baseline="0"/>
            </a:lvl1pPr>
          </a:lstStyle>
          <a:p>
            <a:r>
              <a:rPr lang="en-US" dirty="0" smtClean="0"/>
              <a:t>Title page</a:t>
            </a:r>
            <a:endParaRPr lang="en-US" dirty="0"/>
          </a:p>
        </p:txBody>
      </p:sp>
      <p:sp>
        <p:nvSpPr>
          <p:cNvPr id="3" name="Text Placeholder 2"/>
          <p:cNvSpPr>
            <a:spLocks noGrp="1"/>
          </p:cNvSpPr>
          <p:nvPr>
            <p:ph type="body" idx="1" hasCustomPrompt="1"/>
          </p:nvPr>
        </p:nvSpPr>
        <p:spPr>
          <a:xfrm>
            <a:off x="3497143" y="1925557"/>
            <a:ext cx="5472665" cy="719472"/>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 title</a:t>
            </a: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46EFDE5-F166-405C-A8AD-EE42EAC31CFF}" type="datetime1">
              <a:rPr lang="en-US" smtClean="0"/>
              <a:t>3/20/2017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5EE8BEC-6F4E-4AE3-BDA7-AA726C558205}" type="datetime1">
              <a:rPr lang="en-US" smtClean="0"/>
              <a:t>3/20/2017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49"/>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71406"/>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000">
                <a:solidFill>
                  <a:schemeClr val="accent6"/>
                </a:solidFill>
              </a:defRPr>
            </a:lvl1pPr>
          </a:lstStyle>
          <a:p>
            <a:fld id="{815FEBB5-C298-4536-A28D-96BB862C96F1}" type="datetime1">
              <a:rPr lang="en-US" smtClean="0"/>
              <a:t>3/20/2017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000">
                <a:solidFill>
                  <a:schemeClr val="accent6"/>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000">
                <a:solidFill>
                  <a:schemeClr val="accent6"/>
                </a:solidFill>
              </a:defRPr>
            </a:lvl1pPr>
          </a:lstStyle>
          <a:p>
            <a:fld id="{B92A50E9-E5F6-4F1F-91E8-37824CF40063}" type="slidenum">
              <a:rPr lang="en-US" smtClean="0"/>
              <a:t>‹#›</a:t>
            </a:fld>
            <a:endParaRPr lang="en-US"/>
          </a:p>
        </p:txBody>
      </p:sp>
      <p:pic>
        <p:nvPicPr>
          <p:cNvPr id="138242" name="Picture 2"/>
          <p:cNvPicPr>
            <a:picLocks noChangeAspect="1" noChangeArrowheads="1"/>
          </p:cNvPicPr>
          <p:nvPr/>
        </p:nvPicPr>
        <p:blipFill>
          <a:blip r:embed="rId50"/>
          <a:srcRect/>
          <a:stretch>
            <a:fillRect/>
          </a:stretch>
        </p:blipFill>
        <p:spPr bwMode="auto">
          <a:xfrm>
            <a:off x="6585852" y="6174207"/>
            <a:ext cx="1455058" cy="53483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40" r:id="rId20"/>
    <p:sldLayoutId id="2147483741" r:id="rId21"/>
    <p:sldLayoutId id="2147483742" r:id="rId22"/>
    <p:sldLayoutId id="2147483743" r:id="rId23"/>
    <p:sldLayoutId id="2147483744" r:id="rId24"/>
    <p:sldLayoutId id="2147483745" r:id="rId25"/>
    <p:sldLayoutId id="2147483746" r:id="rId26"/>
    <p:sldLayoutId id="2147483747" r:id="rId27"/>
    <p:sldLayoutId id="2147483748" r:id="rId28"/>
    <p:sldLayoutId id="2147483749" r:id="rId29"/>
    <p:sldLayoutId id="2147483750" r:id="rId30"/>
    <p:sldLayoutId id="2147483751" r:id="rId31"/>
    <p:sldLayoutId id="2147483752" r:id="rId32"/>
    <p:sldLayoutId id="2147483753" r:id="rId33"/>
    <p:sldLayoutId id="2147483754" r:id="rId34"/>
    <p:sldLayoutId id="2147483755" r:id="rId35"/>
    <p:sldLayoutId id="2147483756" r:id="rId36"/>
    <p:sldLayoutId id="2147483757" r:id="rId37"/>
    <p:sldLayoutId id="2147483758" r:id="rId38"/>
    <p:sldLayoutId id="2147483759" r:id="rId39"/>
    <p:sldLayoutId id="2147483760" r:id="rId40"/>
    <p:sldLayoutId id="2147483761" r:id="rId41"/>
    <p:sldLayoutId id="2147483762" r:id="rId42"/>
    <p:sldLayoutId id="2147483763" r:id="rId43"/>
    <p:sldLayoutId id="2147483764" r:id="rId44"/>
    <p:sldLayoutId id="2147483765" r:id="rId45"/>
    <p:sldLayoutId id="2147483766" r:id="rId46"/>
    <p:sldLayoutId id="2147483768" r:id="rId47"/>
  </p:sldLayoutIdLst>
  <p:hf hdr="0" ftr="0" dt="0"/>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0201" y="1314801"/>
            <a:ext cx="7997371" cy="1704178"/>
          </a:xfrm>
        </p:spPr>
        <p:txBody>
          <a:bodyPr>
            <a:normAutofit/>
          </a:bodyPr>
          <a:lstStyle/>
          <a:p>
            <a:r>
              <a:rPr lang="en-US" sz="3600" b="1" dirty="0" smtClean="0"/>
              <a:t>IT-648</a:t>
            </a:r>
            <a:r>
              <a:rPr lang="en-US" sz="4000" dirty="0" smtClean="0"/>
              <a:t>: IT Risk Management</a:t>
            </a:r>
            <a:endParaRPr lang="en-US" sz="4000" dirty="0"/>
          </a:p>
        </p:txBody>
      </p:sp>
      <p:sp>
        <p:nvSpPr>
          <p:cNvPr id="4" name="Subtitle 3"/>
          <p:cNvSpPr>
            <a:spLocks noGrp="1"/>
          </p:cNvSpPr>
          <p:nvPr>
            <p:ph type="subTitle" idx="1"/>
          </p:nvPr>
        </p:nvSpPr>
        <p:spPr>
          <a:xfrm>
            <a:off x="910201" y="3882955"/>
            <a:ext cx="6400800" cy="1752600"/>
          </a:xfrm>
        </p:spPr>
        <p:txBody>
          <a:bodyPr>
            <a:normAutofit/>
          </a:bodyPr>
          <a:lstStyle/>
          <a:p>
            <a:r>
              <a:rPr lang="en-US" sz="2800" dirty="0" smtClean="0"/>
              <a:t>Week 9</a:t>
            </a:r>
          </a:p>
          <a:p>
            <a:r>
              <a:rPr lang="en-US" sz="2800" dirty="0" smtClean="0"/>
              <a:t>Sonja Streuber</a:t>
            </a:r>
            <a:endParaRPr lang="en-US" sz="2800" dirty="0"/>
          </a:p>
        </p:txBody>
      </p:sp>
      <p:pic>
        <p:nvPicPr>
          <p:cNvPr id="5" name="Picture 4" descr="http://www.dhlconsultant.com/wp-content/uploads/2014/10/IT-Security.jpg?quality=100.3015072922390"/>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3000" y="2743200"/>
            <a:ext cx="2933700" cy="2200275"/>
          </a:xfrm>
          <a:prstGeom prst="rect">
            <a:avLst/>
          </a:prstGeom>
          <a:noFill/>
          <a:ln>
            <a:noFill/>
          </a:ln>
        </p:spPr>
      </p:pic>
    </p:spTree>
    <p:extLst>
      <p:ext uri="{BB962C8B-B14F-4D97-AF65-F5344CB8AC3E}">
        <p14:creationId xmlns:p14="http://schemas.microsoft.com/office/powerpoint/2010/main" val="934830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10</a:t>
            </a:fld>
            <a:endParaRPr lang="en-US" dirty="0"/>
          </a:p>
        </p:txBody>
      </p:sp>
      <p:sp>
        <p:nvSpPr>
          <p:cNvPr id="2" name="Title 1"/>
          <p:cNvSpPr>
            <a:spLocks noGrp="1"/>
          </p:cNvSpPr>
          <p:nvPr>
            <p:ph type="title" idx="4294967295"/>
          </p:nvPr>
        </p:nvSpPr>
        <p:spPr>
          <a:xfrm>
            <a:off x="381000" y="685800"/>
            <a:ext cx="8458200" cy="879475"/>
          </a:xfrm>
        </p:spPr>
        <p:txBody>
          <a:bodyPr>
            <a:normAutofit/>
          </a:bodyPr>
          <a:lstStyle/>
          <a:p>
            <a:r>
              <a:rPr lang="en-US" dirty="0" smtClean="0"/>
              <a:t>Password management:  InfoSec</a:t>
            </a:r>
            <a:endParaRPr lang="en-US" dirty="0"/>
          </a:p>
        </p:txBody>
      </p:sp>
      <p:sp>
        <p:nvSpPr>
          <p:cNvPr id="4" name="Content Placeholder 3"/>
          <p:cNvSpPr>
            <a:spLocks noGrp="1"/>
          </p:cNvSpPr>
          <p:nvPr>
            <p:ph sz="quarter" idx="4294967295"/>
          </p:nvPr>
        </p:nvSpPr>
        <p:spPr>
          <a:xfrm>
            <a:off x="914400" y="1752600"/>
            <a:ext cx="7391400" cy="4572000"/>
          </a:xfrm>
        </p:spPr>
        <p:txBody>
          <a:bodyPr>
            <a:normAutofit/>
          </a:bodyPr>
          <a:lstStyle/>
          <a:p>
            <a:r>
              <a:rPr lang="en-US" sz="1800" dirty="0" smtClean="0"/>
              <a:t>CIA </a:t>
            </a:r>
            <a:r>
              <a:rPr lang="en-US" sz="1800" dirty="0"/>
              <a:t>triad </a:t>
            </a:r>
            <a:r>
              <a:rPr lang="en-US" sz="1800" dirty="0" smtClean="0"/>
              <a:t>re-introduced</a:t>
            </a:r>
          </a:p>
          <a:p>
            <a:pPr lvl="1"/>
            <a:r>
              <a:rPr lang="en-US" sz="1800" dirty="0" smtClean="0"/>
              <a:t>Organizations </a:t>
            </a:r>
            <a:r>
              <a:rPr lang="en-US" sz="1800" dirty="0"/>
              <a:t>need to protect the confidentiality, integrity, and availability of </a:t>
            </a:r>
            <a:r>
              <a:rPr lang="en-US" sz="1800" dirty="0" smtClean="0"/>
              <a:t>passwords</a:t>
            </a:r>
          </a:p>
          <a:p>
            <a:r>
              <a:rPr lang="en-US" sz="1800" dirty="0"/>
              <a:t>A</a:t>
            </a:r>
            <a:r>
              <a:rPr lang="en-US" sz="1800" dirty="0" smtClean="0"/>
              <a:t>sset management terminology</a:t>
            </a:r>
          </a:p>
          <a:p>
            <a:pPr lvl="1"/>
            <a:r>
              <a:rPr lang="en-US" sz="1800" dirty="0" smtClean="0"/>
              <a:t>Passwords are restricted </a:t>
            </a:r>
            <a:r>
              <a:rPr lang="en-US" sz="1800" dirty="0"/>
              <a:t>and essential information </a:t>
            </a:r>
            <a:r>
              <a:rPr lang="en-US" sz="1800" dirty="0" smtClean="0"/>
              <a:t>assets</a:t>
            </a:r>
          </a:p>
          <a:p>
            <a:pPr lvl="2"/>
            <a:r>
              <a:rPr lang="en-US" sz="1800" dirty="0" smtClean="0"/>
              <a:t>Loss </a:t>
            </a:r>
            <a:r>
              <a:rPr lang="en-US" sz="1800" dirty="0"/>
              <a:t>of confidentiality or integrity </a:t>
            </a:r>
            <a:r>
              <a:rPr lang="en-US" sz="1800" dirty="0" smtClean="0"/>
              <a:t>can </a:t>
            </a:r>
            <a:r>
              <a:rPr lang="en-US" sz="1800" dirty="0"/>
              <a:t>give intruders improper access to </a:t>
            </a:r>
            <a:r>
              <a:rPr lang="en-US" sz="1800" dirty="0" smtClean="0"/>
              <a:t>information</a:t>
            </a:r>
            <a:endParaRPr lang="en-US" sz="1800" dirty="0"/>
          </a:p>
          <a:p>
            <a:pPr lvl="3"/>
            <a:r>
              <a:rPr lang="en-US" sz="1800" dirty="0" smtClean="0"/>
              <a:t>Hence, passwords </a:t>
            </a:r>
            <a:r>
              <a:rPr lang="en-US" sz="1800" dirty="0"/>
              <a:t>are </a:t>
            </a:r>
            <a:r>
              <a:rPr lang="en-US" sz="1800" dirty="0" smtClean="0"/>
              <a:t>restricted assets</a:t>
            </a:r>
          </a:p>
          <a:p>
            <a:pPr lvl="2"/>
            <a:r>
              <a:rPr lang="en-US" sz="1800" dirty="0"/>
              <a:t>N</a:t>
            </a:r>
            <a:r>
              <a:rPr lang="en-US" sz="1800" dirty="0" smtClean="0"/>
              <a:t>on-availability </a:t>
            </a:r>
            <a:r>
              <a:rPr lang="en-US" sz="1800" dirty="0"/>
              <a:t>of a password can make </a:t>
            </a:r>
            <a:r>
              <a:rPr lang="en-US" sz="1800" dirty="0" smtClean="0"/>
              <a:t>underlying </a:t>
            </a:r>
            <a:r>
              <a:rPr lang="en-US" sz="1800" dirty="0"/>
              <a:t>protected resource </a:t>
            </a:r>
            <a:r>
              <a:rPr lang="en-US" sz="1800" dirty="0" smtClean="0"/>
              <a:t>unavailable</a:t>
            </a:r>
          </a:p>
          <a:p>
            <a:pPr lvl="3"/>
            <a:r>
              <a:rPr lang="en-US" sz="1800" dirty="0" smtClean="0"/>
              <a:t>Hence, passwords </a:t>
            </a:r>
            <a:r>
              <a:rPr lang="en-US" sz="1800" dirty="0"/>
              <a:t>are </a:t>
            </a:r>
            <a:r>
              <a:rPr lang="en-US" sz="1800" dirty="0" smtClean="0"/>
              <a:t>essential</a:t>
            </a:r>
            <a:endParaRPr lang="en-US" sz="1800" dirty="0"/>
          </a:p>
        </p:txBody>
      </p:sp>
    </p:spTree>
    <p:extLst>
      <p:ext uri="{BB962C8B-B14F-4D97-AF65-F5344CB8AC3E}">
        <p14:creationId xmlns:p14="http://schemas.microsoft.com/office/powerpoint/2010/main" val="4272570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11</a:t>
            </a:fld>
            <a:endParaRPr lang="en-US" dirty="0"/>
          </a:p>
        </p:txBody>
      </p:sp>
      <p:sp>
        <p:nvSpPr>
          <p:cNvPr id="2" name="Title 1"/>
          <p:cNvSpPr>
            <a:spLocks noGrp="1"/>
          </p:cNvSpPr>
          <p:nvPr>
            <p:ph type="title" idx="4294967295"/>
          </p:nvPr>
        </p:nvSpPr>
        <p:spPr>
          <a:xfrm>
            <a:off x="381000" y="838201"/>
            <a:ext cx="8458200" cy="762000"/>
          </a:xfrm>
        </p:spPr>
        <p:txBody>
          <a:bodyPr>
            <a:normAutofit fontScale="90000"/>
          </a:bodyPr>
          <a:lstStyle/>
          <a:p>
            <a:r>
              <a:rPr lang="en-US" dirty="0" smtClean="0"/>
              <a:t>Password management:  Standards</a:t>
            </a:r>
            <a:endParaRPr lang="en-US" dirty="0"/>
          </a:p>
        </p:txBody>
      </p:sp>
      <p:sp>
        <p:nvSpPr>
          <p:cNvPr id="4" name="Content Placeholder 3"/>
          <p:cNvSpPr>
            <a:spLocks noGrp="1"/>
          </p:cNvSpPr>
          <p:nvPr>
            <p:ph sz="quarter" idx="4294967295"/>
          </p:nvPr>
        </p:nvSpPr>
        <p:spPr>
          <a:xfrm>
            <a:off x="914400" y="1676400"/>
            <a:ext cx="7315200" cy="4572000"/>
          </a:xfrm>
        </p:spPr>
        <p:txBody>
          <a:bodyPr>
            <a:normAutofit/>
          </a:bodyPr>
          <a:lstStyle/>
          <a:p>
            <a:r>
              <a:rPr lang="en-US" sz="1800" dirty="0" smtClean="0"/>
              <a:t>National </a:t>
            </a:r>
            <a:r>
              <a:rPr lang="en-US" sz="1800" dirty="0"/>
              <a:t>Institute for Standards and Technology (NIST</a:t>
            </a:r>
            <a:r>
              <a:rPr lang="en-US" sz="1800" dirty="0" smtClean="0"/>
              <a:t>)</a:t>
            </a:r>
          </a:p>
          <a:p>
            <a:pPr lvl="1"/>
            <a:r>
              <a:rPr lang="en-US" sz="1800" dirty="0" smtClean="0"/>
              <a:t>Guidelines </a:t>
            </a:r>
            <a:r>
              <a:rPr lang="en-US" sz="1800" dirty="0"/>
              <a:t>for </a:t>
            </a:r>
            <a:r>
              <a:rPr lang="en-US" sz="1800" dirty="0" smtClean="0"/>
              <a:t>minimum </a:t>
            </a:r>
            <a:r>
              <a:rPr lang="en-US" sz="1800" dirty="0"/>
              <a:t>recommendations regarding password </a:t>
            </a:r>
            <a:r>
              <a:rPr lang="en-US" sz="1800" dirty="0" smtClean="0"/>
              <a:t>management</a:t>
            </a:r>
          </a:p>
          <a:p>
            <a:pPr lvl="2"/>
            <a:r>
              <a:rPr lang="en-US" sz="1800" dirty="0" smtClean="0"/>
              <a:t>Basis </a:t>
            </a:r>
            <a:r>
              <a:rPr lang="en-US" sz="1800" dirty="0"/>
              <a:t>for </a:t>
            </a:r>
            <a:r>
              <a:rPr lang="en-US" sz="1800" dirty="0" smtClean="0"/>
              <a:t>discussion here</a:t>
            </a:r>
          </a:p>
          <a:p>
            <a:endParaRPr lang="en-US" sz="1800" dirty="0" smtClean="0"/>
          </a:p>
          <a:p>
            <a:r>
              <a:rPr lang="en-US" sz="1800" dirty="0" smtClean="0"/>
              <a:t>Specific organizations may have more stringent password management requirements</a:t>
            </a:r>
          </a:p>
          <a:p>
            <a:pPr lvl="1"/>
            <a:r>
              <a:rPr lang="en-US" sz="1800" dirty="0" smtClean="0"/>
              <a:t>E.g. Banks, hospitals</a:t>
            </a:r>
          </a:p>
          <a:p>
            <a:pPr lvl="2"/>
            <a:r>
              <a:rPr lang="en-US" sz="1800" dirty="0" smtClean="0"/>
              <a:t>May </a:t>
            </a:r>
            <a:r>
              <a:rPr lang="en-US" sz="1800" dirty="0"/>
              <a:t>impose additional </a:t>
            </a:r>
            <a:r>
              <a:rPr lang="en-US" sz="1800" dirty="0" smtClean="0"/>
              <a:t>requirements</a:t>
            </a:r>
          </a:p>
          <a:p>
            <a:pPr lvl="3"/>
            <a:r>
              <a:rPr lang="en-US" sz="1800" dirty="0" smtClean="0"/>
              <a:t>Including</a:t>
            </a:r>
          </a:p>
          <a:p>
            <a:pPr lvl="4"/>
            <a:r>
              <a:rPr lang="en-US" sz="1800" dirty="0" smtClean="0"/>
              <a:t>Requiring </a:t>
            </a:r>
            <a:r>
              <a:rPr lang="en-US" sz="1800" dirty="0"/>
              <a:t>mechanisms other than passwords for </a:t>
            </a:r>
            <a:r>
              <a:rPr lang="en-US" sz="1800" dirty="0" smtClean="0"/>
              <a:t>authentication</a:t>
            </a:r>
            <a:endParaRPr lang="en-US" sz="1800" dirty="0"/>
          </a:p>
          <a:p>
            <a:endParaRPr lang="en-US" sz="1800" dirty="0"/>
          </a:p>
        </p:txBody>
      </p:sp>
    </p:spTree>
    <p:extLst>
      <p:ext uri="{BB962C8B-B14F-4D97-AF65-F5344CB8AC3E}">
        <p14:creationId xmlns:p14="http://schemas.microsoft.com/office/powerpoint/2010/main" val="3147887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12</a:t>
            </a:fld>
            <a:endParaRPr lang="en-US" dirty="0"/>
          </a:p>
        </p:txBody>
      </p:sp>
      <p:sp>
        <p:nvSpPr>
          <p:cNvPr id="2" name="Title 1"/>
          <p:cNvSpPr>
            <a:spLocks noGrp="1"/>
          </p:cNvSpPr>
          <p:nvPr>
            <p:ph type="title" idx="4294967295"/>
          </p:nvPr>
        </p:nvSpPr>
        <p:spPr>
          <a:xfrm>
            <a:off x="914400" y="838201"/>
            <a:ext cx="7696200" cy="762000"/>
          </a:xfrm>
        </p:spPr>
        <p:txBody>
          <a:bodyPr>
            <a:normAutofit fontScale="90000"/>
          </a:bodyPr>
          <a:lstStyle/>
          <a:p>
            <a:r>
              <a:rPr lang="en-US" dirty="0" smtClean="0"/>
              <a:t>Password management:  Threats</a:t>
            </a:r>
            <a:endParaRPr lang="en-US" dirty="0"/>
          </a:p>
        </p:txBody>
      </p:sp>
      <p:sp>
        <p:nvSpPr>
          <p:cNvPr id="4" name="Content Placeholder 3"/>
          <p:cNvSpPr>
            <a:spLocks noGrp="1"/>
          </p:cNvSpPr>
          <p:nvPr>
            <p:ph sz="quarter" idx="4294967295"/>
          </p:nvPr>
        </p:nvSpPr>
        <p:spPr>
          <a:xfrm>
            <a:off x="914400" y="1752600"/>
            <a:ext cx="7772400" cy="4343400"/>
          </a:xfrm>
        </p:spPr>
        <p:txBody>
          <a:bodyPr>
            <a:normAutofit/>
          </a:bodyPr>
          <a:lstStyle/>
          <a:p>
            <a:r>
              <a:rPr lang="en-US" sz="1800" dirty="0" smtClean="0"/>
              <a:t>For optimal (minimal) investment</a:t>
            </a:r>
          </a:p>
          <a:p>
            <a:pPr lvl="1"/>
            <a:r>
              <a:rPr lang="en-US" sz="1800" dirty="0" smtClean="0"/>
              <a:t>Begin </a:t>
            </a:r>
            <a:r>
              <a:rPr lang="en-US" sz="1800" dirty="0"/>
              <a:t>with </a:t>
            </a:r>
            <a:r>
              <a:rPr lang="en-US" sz="1800" dirty="0" smtClean="0"/>
              <a:t>recognition </a:t>
            </a:r>
            <a:r>
              <a:rPr lang="en-US" sz="1800" dirty="0"/>
              <a:t>of </a:t>
            </a:r>
            <a:r>
              <a:rPr lang="en-US" sz="1800" dirty="0" smtClean="0"/>
              <a:t>threats which can compromise passwords</a:t>
            </a:r>
          </a:p>
          <a:p>
            <a:pPr lvl="2"/>
            <a:r>
              <a:rPr lang="en-US" sz="1800" dirty="0" smtClean="0"/>
              <a:t>Take </a:t>
            </a:r>
            <a:r>
              <a:rPr lang="en-US" sz="1800" dirty="0"/>
              <a:t>actions to minimize </a:t>
            </a:r>
            <a:r>
              <a:rPr lang="en-US" sz="1800" dirty="0" smtClean="0"/>
              <a:t>likelihood </a:t>
            </a:r>
            <a:r>
              <a:rPr lang="en-US" sz="1800" dirty="0"/>
              <a:t>of these </a:t>
            </a:r>
            <a:r>
              <a:rPr lang="en-US" sz="1800" dirty="0" smtClean="0"/>
              <a:t>compromises</a:t>
            </a:r>
          </a:p>
          <a:p>
            <a:pPr lvl="1"/>
            <a:endParaRPr lang="en-US" sz="1800" dirty="0"/>
          </a:p>
          <a:p>
            <a:r>
              <a:rPr lang="en-US" sz="1800" dirty="0" smtClean="0"/>
              <a:t>NIST </a:t>
            </a:r>
            <a:r>
              <a:rPr lang="en-US" sz="1800" dirty="0"/>
              <a:t>recognizes 4 threats to </a:t>
            </a:r>
            <a:r>
              <a:rPr lang="en-US" sz="1800" dirty="0" smtClean="0"/>
              <a:t>passwords</a:t>
            </a:r>
          </a:p>
          <a:p>
            <a:pPr lvl="1"/>
            <a:r>
              <a:rPr lang="en-US" sz="1800" dirty="0" smtClean="0"/>
              <a:t>Password capturing</a:t>
            </a:r>
          </a:p>
          <a:p>
            <a:pPr lvl="1"/>
            <a:r>
              <a:rPr lang="en-US" sz="1800" dirty="0" smtClean="0"/>
              <a:t>Password guessing and cracking</a:t>
            </a:r>
          </a:p>
          <a:p>
            <a:pPr lvl="1"/>
            <a:r>
              <a:rPr lang="en-US" sz="1800" dirty="0" smtClean="0"/>
              <a:t>Password replacing</a:t>
            </a:r>
          </a:p>
          <a:p>
            <a:pPr lvl="1"/>
            <a:r>
              <a:rPr lang="en-US" sz="1800" dirty="0" smtClean="0"/>
              <a:t>Using </a:t>
            </a:r>
            <a:r>
              <a:rPr lang="en-US" sz="1800" dirty="0"/>
              <a:t>compromised </a:t>
            </a:r>
            <a:r>
              <a:rPr lang="en-US" sz="1800" dirty="0" smtClean="0"/>
              <a:t>passwords</a:t>
            </a:r>
            <a:endParaRPr lang="en-US" sz="1800" dirty="0"/>
          </a:p>
          <a:p>
            <a:endParaRPr lang="en-US" sz="1800" dirty="0"/>
          </a:p>
        </p:txBody>
      </p:sp>
    </p:spTree>
    <p:extLst>
      <p:ext uri="{BB962C8B-B14F-4D97-AF65-F5344CB8AC3E}">
        <p14:creationId xmlns:p14="http://schemas.microsoft.com/office/powerpoint/2010/main" val="440318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13</a:t>
            </a:fld>
            <a:endParaRPr lang="en-US" dirty="0"/>
          </a:p>
        </p:txBody>
      </p:sp>
      <p:sp>
        <p:nvSpPr>
          <p:cNvPr id="2" name="Title 1"/>
          <p:cNvSpPr>
            <a:spLocks noGrp="1"/>
          </p:cNvSpPr>
          <p:nvPr>
            <p:ph type="title" idx="4294967295"/>
          </p:nvPr>
        </p:nvSpPr>
        <p:spPr>
          <a:xfrm>
            <a:off x="914400" y="762000"/>
            <a:ext cx="5275263" cy="715963"/>
          </a:xfrm>
        </p:spPr>
        <p:txBody>
          <a:bodyPr>
            <a:normAutofit fontScale="90000"/>
          </a:bodyPr>
          <a:lstStyle/>
          <a:p>
            <a:r>
              <a:rPr lang="en-US" dirty="0" smtClean="0"/>
              <a:t>Password threats</a:t>
            </a:r>
            <a:endParaRPr lang="en-US" dirty="0"/>
          </a:p>
        </p:txBody>
      </p:sp>
      <p:sp>
        <p:nvSpPr>
          <p:cNvPr id="4" name="Content Placeholder 3"/>
          <p:cNvSpPr>
            <a:spLocks noGrp="1"/>
          </p:cNvSpPr>
          <p:nvPr>
            <p:ph sz="quarter" idx="4294967295"/>
          </p:nvPr>
        </p:nvSpPr>
        <p:spPr>
          <a:xfrm>
            <a:off x="914400" y="1676400"/>
            <a:ext cx="7315200" cy="4343400"/>
          </a:xfrm>
        </p:spPr>
        <p:txBody>
          <a:bodyPr>
            <a:noAutofit/>
          </a:bodyPr>
          <a:lstStyle/>
          <a:p>
            <a:pPr marL="514350" indent="-514350">
              <a:buFont typeface="+mj-lt"/>
              <a:buAutoNum type="arabicPeriod"/>
            </a:pPr>
            <a:r>
              <a:rPr lang="en-US" sz="1800" dirty="0"/>
              <a:t>Password </a:t>
            </a:r>
            <a:r>
              <a:rPr lang="en-US" sz="1800" dirty="0" smtClean="0"/>
              <a:t>capturing</a:t>
            </a:r>
          </a:p>
          <a:p>
            <a:pPr lvl="1"/>
            <a:r>
              <a:rPr lang="en-US" sz="1800" dirty="0"/>
              <a:t>A</a:t>
            </a:r>
            <a:r>
              <a:rPr lang="en-US" sz="1800" dirty="0" smtClean="0"/>
              <a:t>bility </a:t>
            </a:r>
            <a:r>
              <a:rPr lang="en-US" sz="1800" dirty="0"/>
              <a:t>of an attacker to acquire a password from storage, transmission, or user knowledge and </a:t>
            </a:r>
            <a:r>
              <a:rPr lang="en-US" sz="1800" dirty="0" smtClean="0"/>
              <a:t>behavior</a:t>
            </a:r>
          </a:p>
          <a:p>
            <a:pPr lvl="2"/>
            <a:r>
              <a:rPr lang="en-US" sz="1800" dirty="0" smtClean="0"/>
              <a:t>Improper storage</a:t>
            </a:r>
          </a:p>
          <a:p>
            <a:pPr lvl="2"/>
            <a:r>
              <a:rPr lang="en-US" sz="1800" dirty="0" smtClean="0"/>
              <a:t>Unencrypted transmission</a:t>
            </a:r>
            <a:endParaRPr lang="en-US" sz="1800" dirty="0"/>
          </a:p>
          <a:p>
            <a:pPr marL="514350" indent="-514350">
              <a:buFont typeface="+mj-lt"/>
              <a:buAutoNum type="arabicPeriod"/>
            </a:pPr>
            <a:r>
              <a:rPr lang="en-US" sz="1800" dirty="0"/>
              <a:t>Password </a:t>
            </a:r>
            <a:r>
              <a:rPr lang="en-US" sz="1800" dirty="0" smtClean="0"/>
              <a:t>guessing</a:t>
            </a:r>
          </a:p>
          <a:p>
            <a:pPr lvl="1"/>
            <a:r>
              <a:rPr lang="en-US" sz="1800" dirty="0" smtClean="0"/>
              <a:t>An </a:t>
            </a:r>
            <a:r>
              <a:rPr lang="en-US" sz="1800" dirty="0"/>
              <a:t>intruder makes repeated attempts to authenticate using possible passwords such as default passwords and dictionary </a:t>
            </a:r>
            <a:r>
              <a:rPr lang="en-US" sz="1800" dirty="0" smtClean="0"/>
              <a:t>words</a:t>
            </a:r>
          </a:p>
          <a:p>
            <a:pPr lvl="2"/>
            <a:r>
              <a:rPr lang="en-US" sz="1800" dirty="0" smtClean="0"/>
              <a:t>Password cracking</a:t>
            </a:r>
          </a:p>
          <a:p>
            <a:pPr lvl="3"/>
            <a:r>
              <a:rPr lang="en-US" sz="1800" dirty="0" smtClean="0"/>
              <a:t>Process </a:t>
            </a:r>
            <a:r>
              <a:rPr lang="en-US" sz="1800" dirty="0"/>
              <a:t>of generating a character string that matches any existing password string on the targeted </a:t>
            </a:r>
            <a:r>
              <a:rPr lang="en-US" sz="1800" dirty="0" smtClean="0"/>
              <a:t>system</a:t>
            </a:r>
          </a:p>
          <a:p>
            <a:pPr lvl="4"/>
            <a:r>
              <a:rPr lang="en-US" sz="1800" dirty="0" smtClean="0"/>
              <a:t>Requires unrestricted access </a:t>
            </a:r>
            <a:r>
              <a:rPr lang="en-US" sz="1800" dirty="0"/>
              <a:t>to encrypted versions of saved </a:t>
            </a:r>
            <a:r>
              <a:rPr lang="en-US" sz="1800" dirty="0" smtClean="0"/>
              <a:t>passwords</a:t>
            </a:r>
            <a:endParaRPr lang="en-US" sz="1800" dirty="0"/>
          </a:p>
        </p:txBody>
      </p:sp>
    </p:spTree>
    <p:extLst>
      <p:ext uri="{BB962C8B-B14F-4D97-AF65-F5344CB8AC3E}">
        <p14:creationId xmlns:p14="http://schemas.microsoft.com/office/powerpoint/2010/main" val="14813211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14</a:t>
            </a:fld>
            <a:endParaRPr lang="en-US" dirty="0"/>
          </a:p>
        </p:txBody>
      </p:sp>
      <p:sp>
        <p:nvSpPr>
          <p:cNvPr id="2" name="Title 1"/>
          <p:cNvSpPr>
            <a:spLocks noGrp="1"/>
          </p:cNvSpPr>
          <p:nvPr>
            <p:ph type="title" idx="4294967295"/>
          </p:nvPr>
        </p:nvSpPr>
        <p:spPr>
          <a:xfrm>
            <a:off x="914400" y="838201"/>
            <a:ext cx="7467600" cy="762000"/>
          </a:xfrm>
        </p:spPr>
        <p:txBody>
          <a:bodyPr/>
          <a:lstStyle/>
          <a:p>
            <a:r>
              <a:rPr lang="en-US" dirty="0" smtClean="0"/>
              <a:t>Password threats – contd.</a:t>
            </a:r>
            <a:endParaRPr lang="en-US" dirty="0"/>
          </a:p>
        </p:txBody>
      </p:sp>
      <p:sp>
        <p:nvSpPr>
          <p:cNvPr id="4" name="Content Placeholder 3"/>
          <p:cNvSpPr>
            <a:spLocks noGrp="1"/>
          </p:cNvSpPr>
          <p:nvPr>
            <p:ph sz="quarter" idx="4294967295"/>
          </p:nvPr>
        </p:nvSpPr>
        <p:spPr>
          <a:xfrm>
            <a:off x="914400" y="1752600"/>
            <a:ext cx="7620000" cy="4419600"/>
          </a:xfrm>
        </p:spPr>
        <p:txBody>
          <a:bodyPr>
            <a:noAutofit/>
          </a:bodyPr>
          <a:lstStyle/>
          <a:p>
            <a:pPr marL="514350" indent="-514350">
              <a:buFont typeface="+mj-lt"/>
              <a:buAutoNum type="arabicPeriod" startAt="3"/>
            </a:pPr>
            <a:r>
              <a:rPr lang="en-US" sz="1800" dirty="0" smtClean="0"/>
              <a:t>Password replacing</a:t>
            </a:r>
          </a:p>
          <a:p>
            <a:pPr lvl="1">
              <a:spcBef>
                <a:spcPts val="0"/>
              </a:spcBef>
            </a:pPr>
            <a:r>
              <a:rPr lang="en-US" sz="1800" dirty="0" smtClean="0"/>
              <a:t>Substitution </a:t>
            </a:r>
            <a:r>
              <a:rPr lang="en-US" sz="1800" dirty="0"/>
              <a:t>of the user’s existing password with a password known to the </a:t>
            </a:r>
            <a:r>
              <a:rPr lang="en-US" sz="1800" dirty="0" smtClean="0"/>
              <a:t>attacker</a:t>
            </a:r>
          </a:p>
          <a:p>
            <a:pPr lvl="2">
              <a:spcBef>
                <a:spcPts val="0"/>
              </a:spcBef>
            </a:pPr>
            <a:r>
              <a:rPr lang="en-US" sz="1800" dirty="0" smtClean="0"/>
              <a:t>Generally </a:t>
            </a:r>
            <a:r>
              <a:rPr lang="en-US" sz="1800" dirty="0"/>
              <a:t>happens </a:t>
            </a:r>
            <a:r>
              <a:rPr lang="en-US" sz="1800" dirty="0" smtClean="0"/>
              <a:t>using </a:t>
            </a:r>
            <a:r>
              <a:rPr lang="en-US" sz="1800" dirty="0"/>
              <a:t>various social engineering </a:t>
            </a:r>
            <a:r>
              <a:rPr lang="en-US" sz="1800" dirty="0" smtClean="0"/>
              <a:t>techniques</a:t>
            </a:r>
          </a:p>
          <a:p>
            <a:pPr lvl="3">
              <a:spcBef>
                <a:spcPts val="0"/>
              </a:spcBef>
            </a:pPr>
            <a:r>
              <a:rPr lang="en-US" sz="1800" dirty="0" smtClean="0"/>
              <a:t>Exploiting </a:t>
            </a:r>
            <a:r>
              <a:rPr lang="en-US" sz="1800" dirty="0"/>
              <a:t>weaknesses in the system’s password reset </a:t>
            </a:r>
            <a:r>
              <a:rPr lang="en-US" sz="1800" dirty="0" smtClean="0"/>
              <a:t>policies</a:t>
            </a:r>
            <a:endParaRPr lang="en-US" sz="1800" dirty="0"/>
          </a:p>
          <a:p>
            <a:pPr marL="514350" indent="-514350">
              <a:spcBef>
                <a:spcPts val="0"/>
              </a:spcBef>
              <a:buFont typeface="+mj-lt"/>
              <a:buAutoNum type="arabicPeriod" startAt="3"/>
            </a:pPr>
            <a:r>
              <a:rPr lang="en-US" sz="1800" dirty="0" smtClean="0"/>
              <a:t>Using compromised passwords</a:t>
            </a:r>
          </a:p>
          <a:p>
            <a:pPr lvl="1">
              <a:spcBef>
                <a:spcPts val="0"/>
              </a:spcBef>
            </a:pPr>
            <a:r>
              <a:rPr lang="en-US" sz="1800" dirty="0" smtClean="0"/>
              <a:t>Passwords </a:t>
            </a:r>
            <a:r>
              <a:rPr lang="en-US" sz="1800" dirty="0"/>
              <a:t>on the system known to unauthorized </a:t>
            </a:r>
            <a:r>
              <a:rPr lang="en-US" sz="1800" dirty="0" smtClean="0"/>
              <a:t>users</a:t>
            </a:r>
          </a:p>
          <a:p>
            <a:pPr lvl="2">
              <a:spcBef>
                <a:spcPts val="0"/>
              </a:spcBef>
            </a:pPr>
            <a:r>
              <a:rPr lang="en-US" sz="1800" dirty="0" smtClean="0"/>
              <a:t>May </a:t>
            </a:r>
            <a:r>
              <a:rPr lang="en-US" sz="1800" dirty="0"/>
              <a:t>be exploited to launch other social engineering attacks, </a:t>
            </a:r>
            <a:r>
              <a:rPr lang="en-US" sz="1800" dirty="0" smtClean="0"/>
              <a:t>change </a:t>
            </a:r>
            <a:r>
              <a:rPr lang="en-US" sz="1800" dirty="0"/>
              <a:t>file </a:t>
            </a:r>
            <a:r>
              <a:rPr lang="en-US" sz="1800" dirty="0" smtClean="0"/>
              <a:t>permissions on sensitive files</a:t>
            </a:r>
          </a:p>
          <a:p>
            <a:pPr lvl="2">
              <a:spcBef>
                <a:spcPts val="0"/>
              </a:spcBef>
            </a:pPr>
            <a:r>
              <a:rPr lang="en-US" sz="1800" dirty="0" smtClean="0"/>
              <a:t>If </a:t>
            </a:r>
            <a:r>
              <a:rPr lang="en-US" sz="1800" dirty="0"/>
              <a:t>the compromised password is of a privileged </a:t>
            </a:r>
            <a:r>
              <a:rPr lang="en-US" sz="1800" dirty="0" smtClean="0"/>
              <a:t>user</a:t>
            </a:r>
          </a:p>
          <a:p>
            <a:pPr lvl="3">
              <a:spcBef>
                <a:spcPts val="0"/>
              </a:spcBef>
            </a:pPr>
            <a:r>
              <a:rPr lang="en-US" sz="1800" dirty="0" smtClean="0"/>
              <a:t>E.g. an </a:t>
            </a:r>
            <a:r>
              <a:rPr lang="en-US" sz="1800" dirty="0"/>
              <a:t>IT </a:t>
            </a:r>
            <a:r>
              <a:rPr lang="en-US" sz="1800" dirty="0" smtClean="0"/>
              <a:t>administrator</a:t>
            </a:r>
          </a:p>
          <a:p>
            <a:pPr lvl="3">
              <a:spcBef>
                <a:spcPts val="0"/>
              </a:spcBef>
            </a:pPr>
            <a:r>
              <a:rPr lang="en-US" sz="1800" dirty="0" smtClean="0"/>
              <a:t>Attacker </a:t>
            </a:r>
            <a:r>
              <a:rPr lang="en-US" sz="1800" dirty="0"/>
              <a:t>may even be able to modify applications and systems for later </a:t>
            </a:r>
            <a:r>
              <a:rPr lang="en-US" sz="1800" dirty="0" smtClean="0"/>
              <a:t>exploitation</a:t>
            </a:r>
          </a:p>
          <a:p>
            <a:pPr lvl="4">
              <a:spcBef>
                <a:spcPts val="0"/>
              </a:spcBef>
            </a:pPr>
            <a:r>
              <a:rPr lang="en-US" sz="1800" dirty="0" smtClean="0"/>
              <a:t>E.g. create </a:t>
            </a:r>
            <a:r>
              <a:rPr lang="en-US" sz="1800" dirty="0"/>
              <a:t>a privileged account for himself (most attackers are indeed men</a:t>
            </a:r>
            <a:r>
              <a:rPr lang="en-US" sz="1800" dirty="0" smtClean="0"/>
              <a:t>!)</a:t>
            </a:r>
            <a:endParaRPr lang="en-US" sz="1800" dirty="0"/>
          </a:p>
        </p:txBody>
      </p:sp>
    </p:spTree>
    <p:extLst>
      <p:ext uri="{BB962C8B-B14F-4D97-AF65-F5344CB8AC3E}">
        <p14:creationId xmlns:p14="http://schemas.microsoft.com/office/powerpoint/2010/main" val="30917854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15</a:t>
            </a:fld>
            <a:endParaRPr lang="en-US"/>
          </a:p>
        </p:txBody>
      </p:sp>
      <p:sp>
        <p:nvSpPr>
          <p:cNvPr id="2" name="Title 1"/>
          <p:cNvSpPr>
            <a:spLocks noGrp="1"/>
          </p:cNvSpPr>
          <p:nvPr>
            <p:ph type="title" idx="4294967295"/>
          </p:nvPr>
        </p:nvSpPr>
        <p:spPr>
          <a:xfrm>
            <a:off x="762000" y="263525"/>
            <a:ext cx="8229600" cy="1565275"/>
          </a:xfrm>
        </p:spPr>
        <p:txBody>
          <a:bodyPr>
            <a:normAutofit/>
          </a:bodyPr>
          <a:lstStyle/>
          <a:p>
            <a:r>
              <a:rPr lang="en-US" sz="4000" dirty="0" smtClean="0"/>
              <a:t>Password management: Recommendations</a:t>
            </a:r>
            <a:endParaRPr lang="en-US" sz="4000" dirty="0"/>
          </a:p>
        </p:txBody>
      </p:sp>
      <p:sp>
        <p:nvSpPr>
          <p:cNvPr id="4" name="Content Placeholder 3"/>
          <p:cNvSpPr>
            <a:spLocks noGrp="1"/>
          </p:cNvSpPr>
          <p:nvPr>
            <p:ph sz="quarter" idx="4294967295"/>
          </p:nvPr>
        </p:nvSpPr>
        <p:spPr>
          <a:xfrm>
            <a:off x="914400" y="1752600"/>
            <a:ext cx="7315200" cy="4572000"/>
          </a:xfrm>
        </p:spPr>
        <p:txBody>
          <a:bodyPr>
            <a:normAutofit/>
          </a:bodyPr>
          <a:lstStyle/>
          <a:p>
            <a:r>
              <a:rPr lang="en-US" sz="1800" dirty="0" smtClean="0"/>
              <a:t>Implemented as a password policy</a:t>
            </a:r>
          </a:p>
          <a:p>
            <a:pPr lvl="1"/>
            <a:r>
              <a:rPr lang="en-US" sz="1800" dirty="0" smtClean="0"/>
              <a:t>Set </a:t>
            </a:r>
            <a:r>
              <a:rPr lang="en-US" sz="1800" dirty="0"/>
              <a:t>of rules for using </a:t>
            </a:r>
            <a:r>
              <a:rPr lang="en-US" sz="1800" dirty="0" smtClean="0"/>
              <a:t>passwords</a:t>
            </a:r>
          </a:p>
          <a:p>
            <a:pPr lvl="2"/>
            <a:r>
              <a:rPr lang="en-US" sz="1800" dirty="0" smtClean="0"/>
              <a:t>For users</a:t>
            </a:r>
          </a:p>
          <a:p>
            <a:pPr lvl="3"/>
            <a:r>
              <a:rPr lang="en-US" sz="1800" dirty="0" smtClean="0"/>
              <a:t>What </a:t>
            </a:r>
            <a:r>
              <a:rPr lang="en-US" sz="1800" dirty="0"/>
              <a:t>kinds of passwords are </a:t>
            </a:r>
            <a:r>
              <a:rPr lang="en-US" sz="1800" dirty="0" smtClean="0"/>
              <a:t>allowed</a:t>
            </a:r>
          </a:p>
          <a:p>
            <a:pPr lvl="4"/>
            <a:r>
              <a:rPr lang="en-US" sz="1800" dirty="0" smtClean="0"/>
              <a:t>E.g. </a:t>
            </a:r>
            <a:r>
              <a:rPr lang="en-US" sz="1800" dirty="0"/>
              <a:t>length and complexity rules </a:t>
            </a:r>
            <a:r>
              <a:rPr lang="en-US" sz="1800" dirty="0" smtClean="0"/>
              <a:t>for passwords</a:t>
            </a:r>
          </a:p>
          <a:p>
            <a:pPr lvl="2"/>
            <a:r>
              <a:rPr lang="en-US" sz="1800" dirty="0" smtClean="0"/>
              <a:t>For administrators</a:t>
            </a:r>
          </a:p>
          <a:p>
            <a:pPr lvl="3"/>
            <a:r>
              <a:rPr lang="en-US" sz="1800" dirty="0" smtClean="0"/>
              <a:t>How </a:t>
            </a:r>
            <a:r>
              <a:rPr lang="en-US" sz="1800" dirty="0"/>
              <a:t>passwords may be stored, transmitted issued to new users and reset as </a:t>
            </a:r>
            <a:r>
              <a:rPr lang="en-US" sz="1800" dirty="0" smtClean="0"/>
              <a:t>necessary</a:t>
            </a:r>
          </a:p>
          <a:p>
            <a:pPr lvl="4"/>
            <a:r>
              <a:rPr lang="en-US" sz="1800" dirty="0" smtClean="0"/>
              <a:t>E.g. account for any industry-specific regulations</a:t>
            </a:r>
            <a:endParaRPr lang="en-US" sz="1800" dirty="0"/>
          </a:p>
        </p:txBody>
      </p:sp>
    </p:spTree>
    <p:extLst>
      <p:ext uri="{BB962C8B-B14F-4D97-AF65-F5344CB8AC3E}">
        <p14:creationId xmlns:p14="http://schemas.microsoft.com/office/powerpoint/2010/main" val="1224663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16</a:t>
            </a:fld>
            <a:endParaRPr lang="en-US"/>
          </a:p>
        </p:txBody>
      </p:sp>
      <p:sp>
        <p:nvSpPr>
          <p:cNvPr id="2" name="Title 1"/>
          <p:cNvSpPr>
            <a:spLocks noGrp="1"/>
          </p:cNvSpPr>
          <p:nvPr>
            <p:ph type="title" idx="4294967295"/>
          </p:nvPr>
        </p:nvSpPr>
        <p:spPr>
          <a:xfrm>
            <a:off x="914400" y="762001"/>
            <a:ext cx="7848600" cy="838200"/>
          </a:xfrm>
        </p:spPr>
        <p:txBody>
          <a:bodyPr>
            <a:normAutofit fontScale="90000"/>
          </a:bodyPr>
          <a:lstStyle/>
          <a:p>
            <a:r>
              <a:rPr lang="en-US" dirty="0" smtClean="0"/>
              <a:t>Password management – contd.</a:t>
            </a:r>
            <a:endParaRPr lang="en-US" dirty="0"/>
          </a:p>
        </p:txBody>
      </p:sp>
      <p:sp>
        <p:nvSpPr>
          <p:cNvPr id="4" name="Content Placeholder 3"/>
          <p:cNvSpPr>
            <a:spLocks noGrp="1"/>
          </p:cNvSpPr>
          <p:nvPr>
            <p:ph sz="quarter" idx="4294967295"/>
          </p:nvPr>
        </p:nvSpPr>
        <p:spPr>
          <a:xfrm>
            <a:off x="838200" y="1676400"/>
            <a:ext cx="7391400" cy="4648200"/>
          </a:xfrm>
        </p:spPr>
        <p:txBody>
          <a:bodyPr>
            <a:normAutofit/>
          </a:bodyPr>
          <a:lstStyle/>
          <a:p>
            <a:r>
              <a:rPr lang="en-US" sz="1800" dirty="0" smtClean="0"/>
              <a:t>Dealing with password </a:t>
            </a:r>
            <a:r>
              <a:rPr lang="en-US" sz="1800" dirty="0"/>
              <a:t>guessing and </a:t>
            </a:r>
            <a:r>
              <a:rPr lang="en-US" sz="1800" dirty="0" smtClean="0"/>
              <a:t>cracking</a:t>
            </a:r>
          </a:p>
          <a:p>
            <a:pPr lvl="1"/>
            <a:r>
              <a:rPr lang="en-US" sz="1800" dirty="0" smtClean="0"/>
              <a:t>Pay attention </a:t>
            </a:r>
            <a:r>
              <a:rPr lang="en-US" sz="1800" dirty="0"/>
              <a:t>to </a:t>
            </a:r>
            <a:r>
              <a:rPr lang="en-US" sz="1800" dirty="0" smtClean="0"/>
              <a:t>password storage</a:t>
            </a:r>
          </a:p>
          <a:p>
            <a:pPr lvl="2"/>
            <a:r>
              <a:rPr lang="en-US" sz="1800" dirty="0" smtClean="0"/>
              <a:t>Access </a:t>
            </a:r>
            <a:r>
              <a:rPr lang="en-US" sz="1800" dirty="0"/>
              <a:t>to files and databases used to store passwords should be tightly </a:t>
            </a:r>
            <a:r>
              <a:rPr lang="en-US" sz="1800" dirty="0" smtClean="0"/>
              <a:t>restricted</a:t>
            </a:r>
          </a:p>
          <a:p>
            <a:pPr lvl="2"/>
            <a:r>
              <a:rPr lang="en-US" sz="1800" dirty="0" smtClean="0"/>
              <a:t>Save password hashes, not passwords</a:t>
            </a:r>
          </a:p>
          <a:p>
            <a:pPr lvl="2"/>
            <a:r>
              <a:rPr lang="en-US" sz="1800" dirty="0" smtClean="0"/>
              <a:t>Encrypt all </a:t>
            </a:r>
            <a:r>
              <a:rPr lang="en-US" sz="1800" dirty="0"/>
              <a:t>password </a:t>
            </a:r>
            <a:r>
              <a:rPr lang="en-US" sz="1800" dirty="0" smtClean="0"/>
              <a:t>exchange</a:t>
            </a:r>
          </a:p>
          <a:p>
            <a:pPr lvl="2"/>
            <a:r>
              <a:rPr lang="en-US" sz="1800" dirty="0" smtClean="0"/>
              <a:t>Strictly verify identity </a:t>
            </a:r>
            <a:r>
              <a:rPr lang="en-US" sz="1800" dirty="0"/>
              <a:t>of all users who attempt to recover forgotten passwords or reset </a:t>
            </a:r>
            <a:r>
              <a:rPr lang="en-US" sz="1800" dirty="0" smtClean="0"/>
              <a:t>passwords</a:t>
            </a:r>
          </a:p>
          <a:p>
            <a:pPr lvl="2"/>
            <a:r>
              <a:rPr lang="en-US" sz="1800" dirty="0" smtClean="0"/>
              <a:t>Educate all </a:t>
            </a:r>
            <a:r>
              <a:rPr lang="en-US" sz="1800" dirty="0"/>
              <a:t>users </a:t>
            </a:r>
            <a:r>
              <a:rPr lang="en-US" sz="1800" dirty="0" smtClean="0"/>
              <a:t>of </a:t>
            </a:r>
            <a:r>
              <a:rPr lang="en-US" sz="1800" dirty="0"/>
              <a:t>password stealing attempts through phishing attacks, shoulder surfing, and other </a:t>
            </a:r>
            <a:r>
              <a:rPr lang="en-US" sz="1800" dirty="0" smtClean="0"/>
              <a:t>methods</a:t>
            </a:r>
            <a:endParaRPr lang="en-US" sz="1800" dirty="0"/>
          </a:p>
          <a:p>
            <a:pPr lvl="1"/>
            <a:r>
              <a:rPr lang="en-US" sz="1800" dirty="0" smtClean="0"/>
              <a:t>Passwords </a:t>
            </a:r>
            <a:r>
              <a:rPr lang="en-US" sz="1800" dirty="0"/>
              <a:t>must be made sufficiently </a:t>
            </a:r>
            <a:r>
              <a:rPr lang="en-US" sz="1800" dirty="0" smtClean="0"/>
              <a:t>complex</a:t>
            </a:r>
          </a:p>
          <a:p>
            <a:pPr lvl="1"/>
            <a:r>
              <a:rPr lang="en-US" sz="1800" dirty="0" smtClean="0"/>
              <a:t>Accounts </a:t>
            </a:r>
            <a:r>
              <a:rPr lang="en-US" sz="1800" dirty="0"/>
              <a:t>must be locked after many successive failed login </a:t>
            </a:r>
            <a:r>
              <a:rPr lang="en-US" sz="1800" dirty="0" smtClean="0"/>
              <a:t>attempts</a:t>
            </a:r>
          </a:p>
          <a:p>
            <a:pPr lvl="2"/>
            <a:r>
              <a:rPr lang="en-US" sz="1800" dirty="0" smtClean="0"/>
              <a:t>Minimizes opportunities </a:t>
            </a:r>
            <a:r>
              <a:rPr lang="en-US" sz="1800" dirty="0"/>
              <a:t>for hackers to guess a </a:t>
            </a:r>
            <a:r>
              <a:rPr lang="en-US" sz="1800" dirty="0" smtClean="0"/>
              <a:t>password</a:t>
            </a:r>
            <a:endParaRPr lang="en-US" sz="1800" dirty="0"/>
          </a:p>
        </p:txBody>
      </p:sp>
    </p:spTree>
    <p:extLst>
      <p:ext uri="{BB962C8B-B14F-4D97-AF65-F5344CB8AC3E}">
        <p14:creationId xmlns:p14="http://schemas.microsoft.com/office/powerpoint/2010/main" val="4189972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17</a:t>
            </a:fld>
            <a:endParaRPr lang="en-US" dirty="0"/>
          </a:p>
        </p:txBody>
      </p:sp>
      <p:sp>
        <p:nvSpPr>
          <p:cNvPr id="2" name="Title 1"/>
          <p:cNvSpPr>
            <a:spLocks noGrp="1"/>
          </p:cNvSpPr>
          <p:nvPr>
            <p:ph type="title" idx="4294967295"/>
          </p:nvPr>
        </p:nvSpPr>
        <p:spPr>
          <a:xfrm>
            <a:off x="838200" y="685801"/>
            <a:ext cx="7543800" cy="838200"/>
          </a:xfrm>
        </p:spPr>
        <p:txBody>
          <a:bodyPr>
            <a:normAutofit fontScale="90000"/>
          </a:bodyPr>
          <a:lstStyle/>
          <a:p>
            <a:r>
              <a:rPr lang="en-US" dirty="0" smtClean="0"/>
              <a:t>Password management – contd.</a:t>
            </a:r>
            <a:endParaRPr lang="en-US" dirty="0"/>
          </a:p>
        </p:txBody>
      </p:sp>
      <p:sp>
        <p:nvSpPr>
          <p:cNvPr id="4" name="Content Placeholder 3"/>
          <p:cNvSpPr>
            <a:spLocks noGrp="1"/>
          </p:cNvSpPr>
          <p:nvPr>
            <p:ph sz="quarter" idx="4294967295"/>
          </p:nvPr>
        </p:nvSpPr>
        <p:spPr>
          <a:xfrm>
            <a:off x="914400" y="1676400"/>
            <a:ext cx="7239000" cy="4419600"/>
          </a:xfrm>
        </p:spPr>
        <p:txBody>
          <a:bodyPr>
            <a:noAutofit/>
          </a:bodyPr>
          <a:lstStyle/>
          <a:p>
            <a:pPr>
              <a:spcBef>
                <a:spcPts val="0"/>
              </a:spcBef>
            </a:pPr>
            <a:r>
              <a:rPr lang="en-US" sz="1800" dirty="0" smtClean="0"/>
              <a:t>Password expiration</a:t>
            </a:r>
          </a:p>
          <a:p>
            <a:pPr lvl="1">
              <a:spcBef>
                <a:spcPts val="0"/>
              </a:spcBef>
            </a:pPr>
            <a:r>
              <a:rPr lang="en-US" sz="1800" dirty="0" smtClean="0"/>
              <a:t>Duration </a:t>
            </a:r>
            <a:r>
              <a:rPr lang="en-US" sz="1800" dirty="0"/>
              <a:t>for which </a:t>
            </a:r>
            <a:r>
              <a:rPr lang="en-US" sz="1800" dirty="0" smtClean="0"/>
              <a:t>password </a:t>
            </a:r>
            <a:r>
              <a:rPr lang="en-US" sz="1800" dirty="0"/>
              <a:t>may be used </a:t>
            </a:r>
            <a:r>
              <a:rPr lang="en-US" sz="1800" dirty="0" smtClean="0"/>
              <a:t>without change</a:t>
            </a:r>
          </a:p>
          <a:p>
            <a:pPr lvl="2">
              <a:spcBef>
                <a:spcPts val="0"/>
              </a:spcBef>
            </a:pPr>
            <a:r>
              <a:rPr lang="en-US" sz="1800" dirty="0" smtClean="0"/>
              <a:t>Reduces likelihood </a:t>
            </a:r>
            <a:r>
              <a:rPr lang="en-US" sz="1800" dirty="0"/>
              <a:t>that </a:t>
            </a:r>
            <a:r>
              <a:rPr lang="en-US" sz="1800" dirty="0" smtClean="0"/>
              <a:t>compromised </a:t>
            </a:r>
            <a:r>
              <a:rPr lang="en-US" sz="1800" dirty="0"/>
              <a:t>password can be used </a:t>
            </a:r>
            <a:r>
              <a:rPr lang="en-US" sz="1800" dirty="0" smtClean="0"/>
              <a:t>productively</a:t>
            </a:r>
          </a:p>
          <a:p>
            <a:pPr lvl="2">
              <a:spcBef>
                <a:spcPts val="0"/>
              </a:spcBef>
            </a:pPr>
            <a:r>
              <a:rPr lang="en-US" sz="1800" dirty="0" smtClean="0"/>
              <a:t>Often</a:t>
            </a:r>
            <a:r>
              <a:rPr lang="en-US" sz="1800" dirty="0"/>
              <a:t>, passwords </a:t>
            </a:r>
            <a:r>
              <a:rPr lang="en-US" sz="1800" dirty="0" smtClean="0"/>
              <a:t>collection and password usage are separate operations</a:t>
            </a:r>
          </a:p>
          <a:p>
            <a:pPr lvl="3">
              <a:spcBef>
                <a:spcPts val="0"/>
              </a:spcBef>
            </a:pPr>
            <a:r>
              <a:rPr lang="en-US" sz="1800" dirty="0" smtClean="0"/>
              <a:t>Creates delay before compromised password is used</a:t>
            </a:r>
          </a:p>
          <a:p>
            <a:pPr lvl="3">
              <a:spcBef>
                <a:spcPts val="0"/>
              </a:spcBef>
            </a:pPr>
            <a:r>
              <a:rPr lang="en-US" sz="1800" dirty="0" smtClean="0"/>
              <a:t>Password </a:t>
            </a:r>
            <a:r>
              <a:rPr lang="en-US" sz="1800" dirty="0"/>
              <a:t>compromise may not be very </a:t>
            </a:r>
            <a:r>
              <a:rPr lang="en-US" sz="1800" dirty="0" smtClean="0"/>
              <a:t>damaging</a:t>
            </a:r>
          </a:p>
          <a:p>
            <a:pPr lvl="4">
              <a:spcBef>
                <a:spcPts val="0"/>
              </a:spcBef>
            </a:pPr>
            <a:r>
              <a:rPr lang="en-US" sz="1800" dirty="0"/>
              <a:t>If </a:t>
            </a:r>
            <a:r>
              <a:rPr lang="en-US" sz="1800" dirty="0" smtClean="0"/>
              <a:t>password </a:t>
            </a:r>
            <a:r>
              <a:rPr lang="en-US" sz="1800" dirty="0"/>
              <a:t>is changed before the attacker attempts to use </a:t>
            </a:r>
            <a:r>
              <a:rPr lang="en-US" sz="1800" dirty="0" smtClean="0"/>
              <a:t>it</a:t>
            </a:r>
          </a:p>
          <a:p>
            <a:pPr lvl="1">
              <a:spcBef>
                <a:spcPts val="0"/>
              </a:spcBef>
            </a:pPr>
            <a:r>
              <a:rPr lang="en-US" sz="1800" dirty="0" smtClean="0"/>
              <a:t>Problems</a:t>
            </a:r>
          </a:p>
          <a:p>
            <a:pPr lvl="2">
              <a:spcBef>
                <a:spcPts val="0"/>
              </a:spcBef>
            </a:pPr>
            <a:r>
              <a:rPr lang="en-US" sz="1800" dirty="0" smtClean="0"/>
              <a:t>Particularly in absence of password synchronization or SSO</a:t>
            </a:r>
          </a:p>
          <a:p>
            <a:pPr lvl="3">
              <a:spcBef>
                <a:spcPts val="0"/>
              </a:spcBef>
            </a:pPr>
            <a:r>
              <a:rPr lang="en-US" sz="1800" dirty="0" smtClean="0"/>
              <a:t>Users </a:t>
            </a:r>
            <a:r>
              <a:rPr lang="en-US" sz="1800" dirty="0"/>
              <a:t>forget </a:t>
            </a:r>
            <a:r>
              <a:rPr lang="en-US" sz="1800" dirty="0" smtClean="0"/>
              <a:t>passwords</a:t>
            </a:r>
          </a:p>
          <a:p>
            <a:pPr lvl="4">
              <a:spcBef>
                <a:spcPts val="0"/>
              </a:spcBef>
            </a:pPr>
            <a:r>
              <a:rPr lang="en-US" sz="1800" dirty="0" smtClean="0"/>
              <a:t>Costly </a:t>
            </a:r>
            <a:r>
              <a:rPr lang="en-US" sz="1800" dirty="0"/>
              <a:t>IT support to recover forgotten </a:t>
            </a:r>
            <a:r>
              <a:rPr lang="en-US" sz="1800" dirty="0" smtClean="0"/>
              <a:t>passwords</a:t>
            </a:r>
          </a:p>
          <a:p>
            <a:pPr lvl="2">
              <a:spcBef>
                <a:spcPts val="0"/>
              </a:spcBef>
            </a:pPr>
            <a:r>
              <a:rPr lang="en-US" sz="1800" dirty="0" smtClean="0"/>
              <a:t>Hence</a:t>
            </a:r>
          </a:p>
          <a:p>
            <a:pPr lvl="3">
              <a:spcBef>
                <a:spcPts val="0"/>
              </a:spcBef>
            </a:pPr>
            <a:r>
              <a:rPr lang="en-US" sz="1800" dirty="0" smtClean="0"/>
              <a:t>Use judiciously</a:t>
            </a:r>
          </a:p>
          <a:p>
            <a:pPr lvl="4">
              <a:spcBef>
                <a:spcPts val="0"/>
              </a:spcBef>
            </a:pPr>
            <a:r>
              <a:rPr lang="en-US" sz="1800" dirty="0" smtClean="0"/>
              <a:t>Longest possible durations</a:t>
            </a:r>
            <a:endParaRPr lang="en-US" sz="1800" dirty="0"/>
          </a:p>
          <a:p>
            <a:pPr>
              <a:spcBef>
                <a:spcPts val="0"/>
              </a:spcBef>
            </a:pPr>
            <a:endParaRPr lang="en-US" sz="1800" dirty="0"/>
          </a:p>
        </p:txBody>
      </p:sp>
    </p:spTree>
    <p:extLst>
      <p:ext uri="{BB962C8B-B14F-4D97-AF65-F5344CB8AC3E}">
        <p14:creationId xmlns:p14="http://schemas.microsoft.com/office/powerpoint/2010/main" val="1647938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18</a:t>
            </a:fld>
            <a:endParaRPr lang="en-US" dirty="0"/>
          </a:p>
        </p:txBody>
      </p:sp>
      <p:sp>
        <p:nvSpPr>
          <p:cNvPr id="2" name="Title 1"/>
          <p:cNvSpPr>
            <a:spLocks noGrp="1"/>
          </p:cNvSpPr>
          <p:nvPr>
            <p:ph type="title" idx="4294967295"/>
          </p:nvPr>
        </p:nvSpPr>
        <p:spPr>
          <a:xfrm>
            <a:off x="838200" y="533401"/>
            <a:ext cx="7467600" cy="1066800"/>
          </a:xfrm>
        </p:spPr>
        <p:txBody>
          <a:bodyPr>
            <a:normAutofit fontScale="90000"/>
          </a:bodyPr>
          <a:lstStyle/>
          <a:p>
            <a:r>
              <a:rPr lang="en-US" dirty="0" smtClean="0"/>
              <a:t>Password limitations and alternatives</a:t>
            </a:r>
            <a:endParaRPr lang="en-US" dirty="0"/>
          </a:p>
        </p:txBody>
      </p:sp>
      <p:sp>
        <p:nvSpPr>
          <p:cNvPr id="4" name="Content Placeholder 3"/>
          <p:cNvSpPr>
            <a:spLocks noGrp="1"/>
          </p:cNvSpPr>
          <p:nvPr>
            <p:ph sz="quarter" idx="4294967295"/>
          </p:nvPr>
        </p:nvSpPr>
        <p:spPr>
          <a:xfrm>
            <a:off x="914400" y="1676400"/>
            <a:ext cx="7315200" cy="4572000"/>
          </a:xfrm>
        </p:spPr>
        <p:txBody>
          <a:bodyPr>
            <a:noAutofit/>
          </a:bodyPr>
          <a:lstStyle/>
          <a:p>
            <a:pPr>
              <a:spcBef>
                <a:spcPts val="0"/>
              </a:spcBef>
            </a:pPr>
            <a:r>
              <a:rPr lang="en-US" sz="1800" dirty="0" smtClean="0"/>
              <a:t>Users </a:t>
            </a:r>
            <a:r>
              <a:rPr lang="en-US" sz="1800" dirty="0"/>
              <a:t>often forget </a:t>
            </a:r>
            <a:r>
              <a:rPr lang="en-US" sz="1800" dirty="0" smtClean="0"/>
              <a:t>passwords</a:t>
            </a:r>
          </a:p>
          <a:p>
            <a:pPr lvl="1">
              <a:spcBef>
                <a:spcPts val="0"/>
              </a:spcBef>
            </a:pPr>
            <a:r>
              <a:rPr lang="en-US" sz="1800" dirty="0" smtClean="0"/>
              <a:t>Help </a:t>
            </a:r>
            <a:r>
              <a:rPr lang="en-US" sz="1800" dirty="0"/>
              <a:t>desks to respond to user </a:t>
            </a:r>
            <a:r>
              <a:rPr lang="en-US" sz="1800" dirty="0" smtClean="0"/>
              <a:t>requests</a:t>
            </a:r>
          </a:p>
          <a:p>
            <a:pPr lvl="2">
              <a:spcBef>
                <a:spcPts val="0"/>
              </a:spcBef>
            </a:pPr>
            <a:r>
              <a:rPr lang="en-US" sz="1800" dirty="0" smtClean="0"/>
              <a:t>Expensive</a:t>
            </a:r>
          </a:p>
          <a:p>
            <a:pPr lvl="1">
              <a:spcBef>
                <a:spcPts val="0"/>
              </a:spcBef>
            </a:pPr>
            <a:r>
              <a:rPr lang="en-US" sz="1800" dirty="0" smtClean="0"/>
              <a:t>Password </a:t>
            </a:r>
            <a:r>
              <a:rPr lang="en-US" sz="1800" dirty="0"/>
              <a:t>reset </a:t>
            </a:r>
            <a:r>
              <a:rPr lang="en-US" sz="1800" dirty="0" smtClean="0"/>
              <a:t>mechanisms</a:t>
            </a:r>
          </a:p>
          <a:p>
            <a:pPr lvl="2">
              <a:spcBef>
                <a:spcPts val="0"/>
              </a:spcBef>
            </a:pPr>
            <a:r>
              <a:rPr lang="en-US" sz="1800" dirty="0" smtClean="0"/>
              <a:t>Challenge </a:t>
            </a:r>
            <a:r>
              <a:rPr lang="en-US" sz="1800" dirty="0"/>
              <a:t>questions may not be strong </a:t>
            </a:r>
            <a:r>
              <a:rPr lang="en-US" sz="1800" dirty="0" smtClean="0"/>
              <a:t>enough</a:t>
            </a:r>
          </a:p>
          <a:p>
            <a:pPr lvl="2">
              <a:spcBef>
                <a:spcPts val="0"/>
              </a:spcBef>
            </a:pPr>
            <a:r>
              <a:rPr lang="en-US" sz="1800" dirty="0" smtClean="0"/>
              <a:t>Relatively </a:t>
            </a:r>
            <a:r>
              <a:rPr lang="en-US" sz="1800" dirty="0"/>
              <a:t>simple social engineering attacks such as phishing can </a:t>
            </a:r>
            <a:r>
              <a:rPr lang="en-US" sz="1800" dirty="0" smtClean="0"/>
              <a:t>exploit reset mechanisms</a:t>
            </a:r>
            <a:endParaRPr lang="en-US" sz="1800" dirty="0"/>
          </a:p>
          <a:p>
            <a:pPr>
              <a:spcBef>
                <a:spcPts val="0"/>
              </a:spcBef>
            </a:pPr>
            <a:r>
              <a:rPr lang="en-US" sz="1800" dirty="0" smtClean="0"/>
              <a:t>Hence, considerable </a:t>
            </a:r>
            <a:r>
              <a:rPr lang="en-US" sz="1800" dirty="0"/>
              <a:t>interest in developing </a:t>
            </a:r>
            <a:r>
              <a:rPr lang="en-US" sz="1800" dirty="0" smtClean="0"/>
              <a:t>alternatives</a:t>
            </a:r>
          </a:p>
          <a:p>
            <a:pPr lvl="1">
              <a:spcBef>
                <a:spcPts val="0"/>
              </a:spcBef>
            </a:pPr>
            <a:r>
              <a:rPr lang="en-US" sz="1800" dirty="0" smtClean="0"/>
              <a:t>Not trivial</a:t>
            </a:r>
          </a:p>
          <a:p>
            <a:pPr lvl="2">
              <a:spcBef>
                <a:spcPts val="0"/>
              </a:spcBef>
            </a:pPr>
            <a:r>
              <a:rPr lang="en-US" sz="1800" dirty="0" smtClean="0"/>
              <a:t>Users </a:t>
            </a:r>
            <a:r>
              <a:rPr lang="en-US" sz="1800" dirty="0"/>
              <a:t>know how to use </a:t>
            </a:r>
            <a:r>
              <a:rPr lang="en-US" sz="1800" dirty="0" smtClean="0"/>
              <a:t>passwords</a:t>
            </a:r>
          </a:p>
          <a:p>
            <a:pPr lvl="2">
              <a:spcBef>
                <a:spcPts val="0"/>
              </a:spcBef>
            </a:pPr>
            <a:r>
              <a:rPr lang="en-US" sz="1800" dirty="0" smtClean="0"/>
              <a:t>Limited </a:t>
            </a:r>
            <a:r>
              <a:rPr lang="en-US" sz="1800" dirty="0"/>
              <a:t>data available on actual losses suffered by organizations due to password </a:t>
            </a:r>
            <a:r>
              <a:rPr lang="en-US" sz="1800" dirty="0" smtClean="0"/>
              <a:t>theft</a:t>
            </a:r>
          </a:p>
          <a:p>
            <a:pPr lvl="3">
              <a:spcBef>
                <a:spcPts val="0"/>
              </a:spcBef>
            </a:pPr>
            <a:r>
              <a:rPr lang="en-US" sz="1800" dirty="0" smtClean="0"/>
              <a:t>Why fix what is not broken</a:t>
            </a:r>
            <a:endParaRPr lang="en-US" sz="1800" dirty="0"/>
          </a:p>
          <a:p>
            <a:pPr>
              <a:spcBef>
                <a:spcPts val="0"/>
              </a:spcBef>
            </a:pPr>
            <a:r>
              <a:rPr lang="en-US" sz="1800" dirty="0" smtClean="0"/>
              <a:t>Proposals for alternatives</a:t>
            </a:r>
          </a:p>
          <a:p>
            <a:pPr lvl="1">
              <a:spcBef>
                <a:spcPts val="0"/>
              </a:spcBef>
            </a:pPr>
            <a:r>
              <a:rPr lang="en-US" sz="1800" dirty="0" err="1" smtClean="0"/>
              <a:t>Passfaces</a:t>
            </a:r>
            <a:endParaRPr lang="en-US" sz="1800" dirty="0" smtClean="0"/>
          </a:p>
          <a:p>
            <a:pPr lvl="2">
              <a:spcBef>
                <a:spcPts val="0"/>
              </a:spcBef>
            </a:pPr>
            <a:r>
              <a:rPr lang="en-US" sz="1800" dirty="0" smtClean="0"/>
              <a:t>User </a:t>
            </a:r>
            <a:r>
              <a:rPr lang="en-US" sz="1800" dirty="0"/>
              <a:t>pre-selects a set of human faces and the user selects a face from this set among those presented during a login </a:t>
            </a:r>
            <a:r>
              <a:rPr lang="en-US" sz="1800" dirty="0" smtClean="0"/>
              <a:t>attempt</a:t>
            </a:r>
          </a:p>
          <a:p>
            <a:pPr lvl="1">
              <a:spcBef>
                <a:spcPts val="0"/>
              </a:spcBef>
            </a:pPr>
            <a:r>
              <a:rPr lang="en-US" sz="1800" dirty="0" smtClean="0"/>
              <a:t>Draw-a-secret</a:t>
            </a:r>
          </a:p>
          <a:p>
            <a:pPr lvl="2">
              <a:spcBef>
                <a:spcPts val="0"/>
              </a:spcBef>
            </a:pPr>
            <a:r>
              <a:rPr lang="en-US" sz="1800" dirty="0" smtClean="0"/>
              <a:t>Users </a:t>
            </a:r>
            <a:r>
              <a:rPr lang="en-US" sz="1800" dirty="0"/>
              <a:t>draw a continuous line across a grid of </a:t>
            </a:r>
            <a:r>
              <a:rPr lang="en-US" sz="1800" dirty="0" smtClean="0"/>
              <a:t>squares</a:t>
            </a:r>
            <a:endParaRPr lang="en-US" sz="1800" dirty="0"/>
          </a:p>
        </p:txBody>
      </p:sp>
    </p:spTree>
    <p:extLst>
      <p:ext uri="{BB962C8B-B14F-4D97-AF65-F5344CB8AC3E}">
        <p14:creationId xmlns:p14="http://schemas.microsoft.com/office/powerpoint/2010/main" val="672061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idx="1"/>
          </p:nvPr>
        </p:nvSpPr>
        <p:spPr/>
        <p:txBody>
          <a:bodyPr>
            <a:normAutofit/>
          </a:bodyPr>
          <a:lstStyle/>
          <a:p>
            <a:r>
              <a:rPr lang="en-US" sz="3600" b="1" dirty="0" smtClean="0">
                <a:solidFill>
                  <a:schemeClr val="tx1"/>
                </a:solidFill>
              </a:rPr>
              <a:t>Access Control</a:t>
            </a:r>
            <a:endParaRPr lang="en-US" sz="3600" b="1" dirty="0">
              <a:solidFill>
                <a:schemeClr val="tx1"/>
              </a:solidFill>
            </a:endParaRPr>
          </a:p>
        </p:txBody>
      </p:sp>
    </p:spTree>
    <p:extLst>
      <p:ext uri="{BB962C8B-B14F-4D97-AF65-F5344CB8AC3E}">
        <p14:creationId xmlns:p14="http://schemas.microsoft.com/office/powerpoint/2010/main" val="21506188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41B0A3F-D3D1-4D5A-8D2D-36133BDF8F05}" type="slidenum">
              <a:rPr lang="en-US" smtClean="0"/>
              <a:pPr>
                <a:defRPr/>
              </a:pPr>
              <a:t>2</a:t>
            </a:fld>
            <a:endParaRPr lang="en-US" dirty="0"/>
          </a:p>
        </p:txBody>
      </p:sp>
      <p:sp>
        <p:nvSpPr>
          <p:cNvPr id="2" name="Title 1"/>
          <p:cNvSpPr>
            <a:spLocks noGrp="1"/>
          </p:cNvSpPr>
          <p:nvPr>
            <p:ph type="title" idx="4294967295"/>
          </p:nvPr>
        </p:nvSpPr>
        <p:spPr>
          <a:xfrm>
            <a:off x="876300" y="789781"/>
            <a:ext cx="5275263" cy="820737"/>
          </a:xfrm>
        </p:spPr>
        <p:txBody>
          <a:bodyPr>
            <a:normAutofit/>
          </a:bodyPr>
          <a:lstStyle/>
          <a:p>
            <a:r>
              <a:rPr lang="en-US" sz="3200" b="1" dirty="0" smtClean="0">
                <a:solidFill>
                  <a:schemeClr val="accent1">
                    <a:lumMod val="75000"/>
                  </a:schemeClr>
                </a:solidFill>
              </a:rPr>
              <a:t>Agenda</a:t>
            </a:r>
            <a:endParaRPr lang="en-US" sz="3200" b="1" dirty="0">
              <a:solidFill>
                <a:schemeClr val="accent1">
                  <a:lumMod val="75000"/>
                </a:schemeClr>
              </a:solidFill>
            </a:endParaRP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3616551870"/>
              </p:ext>
            </p:extLst>
          </p:nvPr>
        </p:nvGraphicFramePr>
        <p:xfrm>
          <a:off x="876299" y="1709738"/>
          <a:ext cx="7307001" cy="1682496"/>
        </p:xfrm>
        <a:graphic>
          <a:graphicData uri="http://schemas.openxmlformats.org/drawingml/2006/table">
            <a:tbl>
              <a:tblPr firstRow="1" firstCol="1" bandRow="1">
                <a:tableStyleId>{5C22544A-7EE6-4342-B048-85BDC9FD1C3A}</a:tableStyleId>
              </a:tblPr>
              <a:tblGrid>
                <a:gridCol w="465127">
                  <a:extLst>
                    <a:ext uri="{9D8B030D-6E8A-4147-A177-3AD203B41FA5}">
                      <a16:colId xmlns:a16="http://schemas.microsoft.com/office/drawing/2014/main" xmlns="" val="20000"/>
                    </a:ext>
                  </a:extLst>
                </a:gridCol>
                <a:gridCol w="2316174">
                  <a:extLst>
                    <a:ext uri="{9D8B030D-6E8A-4147-A177-3AD203B41FA5}">
                      <a16:colId xmlns:a16="http://schemas.microsoft.com/office/drawing/2014/main" xmlns="" val="20001"/>
                    </a:ext>
                  </a:extLst>
                </a:gridCol>
                <a:gridCol w="1981200">
                  <a:extLst>
                    <a:ext uri="{9D8B030D-6E8A-4147-A177-3AD203B41FA5}">
                      <a16:colId xmlns:a16="http://schemas.microsoft.com/office/drawing/2014/main" xmlns="" val="20002"/>
                    </a:ext>
                  </a:extLst>
                </a:gridCol>
                <a:gridCol w="2544500">
                  <a:extLst>
                    <a:ext uri="{9D8B030D-6E8A-4147-A177-3AD203B41FA5}">
                      <a16:colId xmlns:a16="http://schemas.microsoft.com/office/drawing/2014/main" xmlns="" val="20003"/>
                    </a:ext>
                  </a:extLst>
                </a:gridCol>
              </a:tblGrid>
              <a:tr h="0">
                <a:tc>
                  <a:txBody>
                    <a:bodyPr/>
                    <a:lstStyle/>
                    <a:p>
                      <a:pPr marL="0" marR="0">
                        <a:lnSpc>
                          <a:spcPct val="115000"/>
                        </a:lnSpc>
                        <a:spcBef>
                          <a:spcPts val="0"/>
                        </a:spcBef>
                        <a:spcAft>
                          <a:spcPts val="0"/>
                        </a:spcAft>
                      </a:pPr>
                      <a:r>
                        <a:rPr lang="en-US" sz="1600" dirty="0">
                          <a:effectLst/>
                        </a:rPr>
                        <a:t>#</a:t>
                      </a:r>
                      <a:endParaRPr lang="en-US" sz="16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effectLst/>
                        </a:rPr>
                        <a:t>Topic</a:t>
                      </a:r>
                      <a:endParaRPr lang="en-US" sz="16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effectLst/>
                        </a:rPr>
                        <a:t>Reading</a:t>
                      </a:r>
                      <a:endParaRPr lang="en-US" sz="16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effectLst/>
                        </a:rPr>
                        <a:t>Due </a:t>
                      </a:r>
                      <a:r>
                        <a:rPr lang="en-US" sz="1600" dirty="0" smtClean="0">
                          <a:effectLst/>
                        </a:rPr>
                        <a:t>11:59 pm CST on Blackboard</a:t>
                      </a:r>
                      <a:endParaRPr lang="en-US" sz="1600" dirty="0">
                        <a:effectLst/>
                        <a:latin typeface="Calibri"/>
                        <a:ea typeface="Calibri"/>
                        <a:cs typeface="Times New Roman"/>
                      </a:endParaRPr>
                    </a:p>
                  </a:txBody>
                  <a:tcPr marL="68580" marR="68580" marT="0" marB="0"/>
                </a:tc>
                <a:extLst>
                  <a:ext uri="{0D108BD9-81ED-4DB2-BD59-A6C34878D82A}">
                    <a16:rowId xmlns:a16="http://schemas.microsoft.com/office/drawing/2014/main" xmlns="" val="10000"/>
                  </a:ext>
                </a:extLst>
              </a:tr>
              <a:tr h="0">
                <a:tc>
                  <a:txBody>
                    <a:bodyPr/>
                    <a:lstStyle/>
                    <a:p>
                      <a:pPr marL="0" marR="0" algn="ctr">
                        <a:lnSpc>
                          <a:spcPct val="115000"/>
                        </a:lnSpc>
                        <a:spcBef>
                          <a:spcPts val="0"/>
                        </a:spcBef>
                        <a:spcAft>
                          <a:spcPts val="0"/>
                        </a:spcAft>
                      </a:pPr>
                      <a:r>
                        <a:rPr lang="en-US" sz="1600" dirty="0" smtClean="0">
                          <a:solidFill>
                            <a:srgbClr val="000000"/>
                          </a:solidFill>
                          <a:effectLst/>
                          <a:latin typeface="Calibri"/>
                          <a:ea typeface="Times New Roman"/>
                          <a:cs typeface="Times New Roman"/>
                        </a:rPr>
                        <a:t>9</a:t>
                      </a:r>
                      <a:endParaRPr lang="en-US" sz="1600" dirty="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600">
                          <a:solidFill>
                            <a:srgbClr val="000000"/>
                          </a:solidFill>
                          <a:effectLst/>
                          <a:latin typeface="Calibri"/>
                          <a:ea typeface="Times New Roman"/>
                          <a:cs typeface="Times New Roman"/>
                        </a:rPr>
                        <a:t>Hardware and Software Controls (1):  Password management, Access control, Firewalls</a:t>
                      </a:r>
                      <a:endParaRPr lang="en-US" sz="160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600">
                          <a:solidFill>
                            <a:srgbClr val="000000"/>
                          </a:solidFill>
                          <a:effectLst/>
                          <a:latin typeface="Calibri"/>
                          <a:ea typeface="Times New Roman"/>
                          <a:cs typeface="Times New Roman"/>
                        </a:rPr>
                        <a:t>Agrawal 9</a:t>
                      </a:r>
                      <a:endParaRPr lang="en-US" sz="1600">
                        <a:effectLst/>
                        <a:latin typeface="Calibri"/>
                        <a:ea typeface="Times New Roman"/>
                        <a:cs typeface="Times New Roman"/>
                      </a:endParaRPr>
                    </a:p>
                    <a:p>
                      <a:pPr marL="0" marR="0">
                        <a:lnSpc>
                          <a:spcPct val="115000"/>
                        </a:lnSpc>
                        <a:spcBef>
                          <a:spcPts val="0"/>
                        </a:spcBef>
                        <a:spcAft>
                          <a:spcPts val="0"/>
                        </a:spcAft>
                      </a:pPr>
                      <a:r>
                        <a:rPr lang="en-US" sz="1600">
                          <a:solidFill>
                            <a:srgbClr val="000000"/>
                          </a:solidFill>
                          <a:effectLst/>
                          <a:latin typeface="Calibri"/>
                          <a:ea typeface="Times New Roman"/>
                          <a:cs typeface="Times New Roman"/>
                        </a:rPr>
                        <a:t>Other materials on Blackboard</a:t>
                      </a:r>
                      <a:endParaRPr lang="en-US" sz="160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600" dirty="0">
                          <a:solidFill>
                            <a:srgbClr val="000000"/>
                          </a:solidFill>
                          <a:effectLst/>
                          <a:latin typeface="Calibri"/>
                          <a:ea typeface="Times New Roman"/>
                          <a:cs typeface="Times New Roman"/>
                        </a:rPr>
                        <a:t>W: Post</a:t>
                      </a:r>
                      <a:endParaRPr lang="en-US" sz="1600" dirty="0">
                        <a:effectLst/>
                        <a:latin typeface="Calibri"/>
                        <a:ea typeface="Times New Roman"/>
                        <a:cs typeface="Times New Roman"/>
                      </a:endParaRPr>
                    </a:p>
                    <a:p>
                      <a:pPr marL="0" marR="0">
                        <a:lnSpc>
                          <a:spcPct val="115000"/>
                        </a:lnSpc>
                        <a:spcBef>
                          <a:spcPts val="0"/>
                        </a:spcBef>
                        <a:spcAft>
                          <a:spcPts val="0"/>
                        </a:spcAft>
                      </a:pPr>
                      <a:r>
                        <a:rPr lang="en-US" sz="1600" dirty="0">
                          <a:solidFill>
                            <a:srgbClr val="000000"/>
                          </a:solidFill>
                          <a:effectLst/>
                          <a:latin typeface="Calibri"/>
                          <a:ea typeface="Times New Roman"/>
                          <a:cs typeface="Times New Roman"/>
                        </a:rPr>
                        <a:t>F: Responses S: LAB_9</a:t>
                      </a:r>
                      <a:endParaRPr lang="en-US" sz="1600" dirty="0">
                        <a:effectLst/>
                        <a:latin typeface="Calibri"/>
                        <a:ea typeface="Times New Roman"/>
                        <a:cs typeface="Times New Roman"/>
                      </a:endParaRPr>
                    </a:p>
                  </a:txBody>
                  <a:tcPr marL="68580" marR="68580" marT="0" marB="0"/>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1518340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20</a:t>
            </a:fld>
            <a:endParaRPr lang="en-US" dirty="0"/>
          </a:p>
        </p:txBody>
      </p:sp>
      <p:sp>
        <p:nvSpPr>
          <p:cNvPr id="2" name="Title 1"/>
          <p:cNvSpPr>
            <a:spLocks noGrp="1"/>
          </p:cNvSpPr>
          <p:nvPr>
            <p:ph type="title" idx="4294967295"/>
          </p:nvPr>
        </p:nvSpPr>
        <p:spPr>
          <a:xfrm>
            <a:off x="914400" y="838200"/>
            <a:ext cx="5275263" cy="715963"/>
          </a:xfrm>
        </p:spPr>
        <p:txBody>
          <a:bodyPr>
            <a:normAutofit fontScale="90000"/>
          </a:bodyPr>
          <a:lstStyle/>
          <a:p>
            <a:r>
              <a:rPr lang="en-US" dirty="0" smtClean="0"/>
              <a:t>Access control</a:t>
            </a:r>
            <a:endParaRPr lang="en-US" dirty="0"/>
          </a:p>
        </p:txBody>
      </p:sp>
      <p:sp>
        <p:nvSpPr>
          <p:cNvPr id="4" name="Content Placeholder 3"/>
          <p:cNvSpPr>
            <a:spLocks noGrp="1"/>
          </p:cNvSpPr>
          <p:nvPr>
            <p:ph sz="quarter" idx="4294967295"/>
          </p:nvPr>
        </p:nvSpPr>
        <p:spPr>
          <a:xfrm>
            <a:off x="914400" y="1676400"/>
            <a:ext cx="7391400" cy="4572000"/>
          </a:xfrm>
        </p:spPr>
        <p:txBody>
          <a:bodyPr>
            <a:normAutofit/>
          </a:bodyPr>
          <a:lstStyle/>
          <a:p>
            <a:r>
              <a:rPr lang="en-US" sz="1800" dirty="0" smtClean="0"/>
              <a:t>Limiting </a:t>
            </a:r>
            <a:r>
              <a:rPr lang="en-US" sz="1800" dirty="0"/>
              <a:t>access to information system resources only to authorized users, programs, processes, or other </a:t>
            </a:r>
            <a:r>
              <a:rPr lang="en-US" sz="1800" dirty="0" smtClean="0"/>
              <a:t>systems</a:t>
            </a:r>
          </a:p>
          <a:p>
            <a:pPr lvl="1"/>
            <a:r>
              <a:rPr lang="en-US" sz="1800" dirty="0" smtClean="0"/>
              <a:t>E.g. Locks</a:t>
            </a:r>
          </a:p>
          <a:p>
            <a:r>
              <a:rPr lang="en-US" sz="1800" dirty="0" smtClean="0"/>
              <a:t>Access control models</a:t>
            </a:r>
          </a:p>
          <a:p>
            <a:pPr lvl="1"/>
            <a:r>
              <a:rPr lang="en-US" sz="1800" dirty="0" smtClean="0"/>
              <a:t>Descriptions of the </a:t>
            </a:r>
            <a:r>
              <a:rPr lang="en-US" sz="1800" dirty="0"/>
              <a:t>availability of resources in a </a:t>
            </a:r>
            <a:r>
              <a:rPr lang="en-US" sz="1800" dirty="0" smtClean="0"/>
              <a:t>system</a:t>
            </a:r>
          </a:p>
          <a:p>
            <a:pPr lvl="2"/>
            <a:r>
              <a:rPr lang="en-US" sz="1800" dirty="0"/>
              <a:t>Representation </a:t>
            </a:r>
            <a:r>
              <a:rPr lang="en-US" sz="1800" dirty="0" smtClean="0"/>
              <a:t>of access </a:t>
            </a:r>
            <a:r>
              <a:rPr lang="en-US" sz="1800" dirty="0"/>
              <a:t>control in computer </a:t>
            </a:r>
            <a:r>
              <a:rPr lang="en-US" sz="1800" dirty="0" smtClean="0"/>
              <a:t>security</a:t>
            </a:r>
          </a:p>
          <a:p>
            <a:r>
              <a:rPr lang="en-US" sz="1800" dirty="0" smtClean="0"/>
              <a:t>Properties of access control models</a:t>
            </a:r>
          </a:p>
          <a:p>
            <a:pPr lvl="1"/>
            <a:r>
              <a:rPr lang="en-US" sz="1800" dirty="0" smtClean="0"/>
              <a:t>Represent protection </a:t>
            </a:r>
            <a:r>
              <a:rPr lang="en-US" sz="1800" dirty="0"/>
              <a:t>needs </a:t>
            </a:r>
            <a:r>
              <a:rPr lang="en-US" sz="1800" dirty="0" smtClean="0"/>
              <a:t>of </a:t>
            </a:r>
            <a:r>
              <a:rPr lang="en-US" sz="1800" dirty="0"/>
              <a:t>any </a:t>
            </a:r>
            <a:r>
              <a:rPr lang="en-US" sz="1800" dirty="0" smtClean="0"/>
              <a:t>resource at </a:t>
            </a:r>
            <a:r>
              <a:rPr lang="en-US" sz="1800" dirty="0"/>
              <a:t>varying levels of </a:t>
            </a:r>
            <a:r>
              <a:rPr lang="en-US" sz="1800" dirty="0" smtClean="0"/>
              <a:t>granularity</a:t>
            </a:r>
          </a:p>
          <a:p>
            <a:pPr lvl="1"/>
            <a:r>
              <a:rPr lang="en-US" sz="1800" dirty="0" smtClean="0"/>
              <a:t>Without unreasonable </a:t>
            </a:r>
            <a:r>
              <a:rPr lang="en-US" sz="1800" dirty="0"/>
              <a:t>computational burden on </a:t>
            </a:r>
            <a:r>
              <a:rPr lang="en-US" sz="1800" dirty="0" smtClean="0"/>
              <a:t>operating </a:t>
            </a:r>
            <a:r>
              <a:rPr lang="en-US" sz="1800" dirty="0"/>
              <a:t>system </a:t>
            </a:r>
            <a:endParaRPr lang="en-US" sz="1800" dirty="0" smtClean="0"/>
          </a:p>
          <a:p>
            <a:r>
              <a:rPr lang="en-US" sz="1800" dirty="0" smtClean="0"/>
              <a:t>Popular access </a:t>
            </a:r>
            <a:r>
              <a:rPr lang="en-US" sz="1800" dirty="0"/>
              <a:t>control </a:t>
            </a:r>
            <a:r>
              <a:rPr lang="en-US" sz="1800" dirty="0" smtClean="0"/>
              <a:t>models</a:t>
            </a:r>
          </a:p>
          <a:p>
            <a:pPr lvl="1"/>
            <a:r>
              <a:rPr lang="en-US" sz="1800" dirty="0" smtClean="0"/>
              <a:t>Access </a:t>
            </a:r>
            <a:r>
              <a:rPr lang="en-US" sz="1800" dirty="0"/>
              <a:t>control lists (ACLs</a:t>
            </a:r>
            <a:r>
              <a:rPr lang="en-US" sz="1800" dirty="0" smtClean="0"/>
              <a:t>)</a:t>
            </a:r>
          </a:p>
          <a:p>
            <a:pPr lvl="1"/>
            <a:r>
              <a:rPr lang="en-US" sz="1800" dirty="0" smtClean="0"/>
              <a:t>Role-based </a:t>
            </a:r>
            <a:r>
              <a:rPr lang="en-US" sz="1800" dirty="0"/>
              <a:t>access control (RBAC</a:t>
            </a:r>
            <a:r>
              <a:rPr lang="en-US" sz="1800" dirty="0" smtClean="0"/>
              <a:t>)</a:t>
            </a:r>
            <a:endParaRPr lang="en-US" sz="1800" dirty="0"/>
          </a:p>
        </p:txBody>
      </p:sp>
    </p:spTree>
    <p:extLst>
      <p:ext uri="{BB962C8B-B14F-4D97-AF65-F5344CB8AC3E}">
        <p14:creationId xmlns:p14="http://schemas.microsoft.com/office/powerpoint/2010/main" val="40265033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21</a:t>
            </a:fld>
            <a:endParaRPr lang="en-US" dirty="0"/>
          </a:p>
        </p:txBody>
      </p:sp>
      <p:sp>
        <p:nvSpPr>
          <p:cNvPr id="2" name="Title 1"/>
          <p:cNvSpPr>
            <a:spLocks noGrp="1"/>
          </p:cNvSpPr>
          <p:nvPr>
            <p:ph type="title" idx="4294967295"/>
          </p:nvPr>
        </p:nvSpPr>
        <p:spPr>
          <a:xfrm>
            <a:off x="838200" y="838201"/>
            <a:ext cx="7391400" cy="762000"/>
          </a:xfrm>
        </p:spPr>
        <p:txBody>
          <a:bodyPr/>
          <a:lstStyle/>
          <a:p>
            <a:r>
              <a:rPr lang="en-US" dirty="0" smtClean="0"/>
              <a:t>Access control lists (ACLs)</a:t>
            </a:r>
            <a:endParaRPr lang="en-US" dirty="0"/>
          </a:p>
        </p:txBody>
      </p:sp>
      <p:sp>
        <p:nvSpPr>
          <p:cNvPr id="4" name="Content Placeholder 3"/>
          <p:cNvSpPr>
            <a:spLocks noGrp="1"/>
          </p:cNvSpPr>
          <p:nvPr>
            <p:ph sz="quarter" idx="4294967295"/>
          </p:nvPr>
        </p:nvSpPr>
        <p:spPr>
          <a:xfrm>
            <a:off x="914400" y="1676400"/>
            <a:ext cx="7391400" cy="4495800"/>
          </a:xfrm>
        </p:spPr>
        <p:txBody>
          <a:bodyPr>
            <a:noAutofit/>
          </a:bodyPr>
          <a:lstStyle/>
          <a:p>
            <a:r>
              <a:rPr lang="en-US" sz="1800" dirty="0" smtClean="0"/>
              <a:t>List </a:t>
            </a:r>
            <a:r>
              <a:rPr lang="en-US" sz="1800" dirty="0"/>
              <a:t>of permissions attached to specified </a:t>
            </a:r>
            <a:r>
              <a:rPr lang="en-US" sz="1800" dirty="0" smtClean="0"/>
              <a:t>objects</a:t>
            </a:r>
          </a:p>
          <a:p>
            <a:pPr lvl="1"/>
            <a:r>
              <a:rPr lang="en-US" sz="1800" dirty="0" smtClean="0"/>
              <a:t>Use simple syntax to specify</a:t>
            </a:r>
          </a:p>
          <a:p>
            <a:pPr lvl="2"/>
            <a:r>
              <a:rPr lang="en-US" sz="1800" dirty="0" smtClean="0"/>
              <a:t>Subjects</a:t>
            </a:r>
          </a:p>
          <a:p>
            <a:pPr lvl="2"/>
            <a:r>
              <a:rPr lang="en-US" sz="1800" dirty="0" smtClean="0"/>
              <a:t>Objects</a:t>
            </a:r>
          </a:p>
          <a:p>
            <a:pPr lvl="2"/>
            <a:r>
              <a:rPr lang="en-US" sz="1800" dirty="0" smtClean="0"/>
              <a:t>Allowed operations</a:t>
            </a:r>
          </a:p>
          <a:p>
            <a:pPr lvl="1"/>
            <a:r>
              <a:rPr lang="en-US" sz="1800" dirty="0" smtClean="0"/>
              <a:t>E.g. </a:t>
            </a:r>
          </a:p>
          <a:p>
            <a:pPr lvl="2"/>
            <a:r>
              <a:rPr lang="en-US" sz="1800" dirty="0"/>
              <a:t>N</a:t>
            </a:r>
            <a:r>
              <a:rPr lang="en-US" sz="1800" dirty="0" smtClean="0"/>
              <a:t>etwork connection</a:t>
            </a:r>
          </a:p>
          <a:p>
            <a:pPr lvl="3"/>
            <a:r>
              <a:rPr lang="en-US" sz="1800" dirty="0" smtClean="0"/>
              <a:t>ACL: (</a:t>
            </a:r>
            <a:r>
              <a:rPr lang="en-US" sz="1800" dirty="0"/>
              <a:t>131.247.93.68, </a:t>
            </a:r>
            <a:r>
              <a:rPr lang="en-US" sz="1800" dirty="0" smtClean="0"/>
              <a:t> ANY, block)</a:t>
            </a:r>
          </a:p>
          <a:p>
            <a:pPr lvl="4"/>
            <a:r>
              <a:rPr lang="en-US" sz="1800" dirty="0" smtClean="0"/>
              <a:t>Subject: Host 131.247.93.68</a:t>
            </a:r>
          </a:p>
          <a:p>
            <a:pPr lvl="4"/>
            <a:r>
              <a:rPr lang="en-US" sz="1800" dirty="0" smtClean="0"/>
              <a:t>Object: ANY resource on the network</a:t>
            </a:r>
          </a:p>
          <a:p>
            <a:pPr lvl="4"/>
            <a:r>
              <a:rPr lang="en-US" sz="1800" dirty="0" smtClean="0"/>
              <a:t>Operation: Block from passing </a:t>
            </a:r>
            <a:r>
              <a:rPr lang="en-US" sz="1800" dirty="0"/>
              <a:t>through the network </a:t>
            </a:r>
            <a:r>
              <a:rPr lang="en-US" sz="1800" dirty="0" smtClean="0"/>
              <a:t>connection</a:t>
            </a:r>
          </a:p>
          <a:p>
            <a:pPr lvl="1"/>
            <a:r>
              <a:rPr lang="en-US" sz="1800" dirty="0" smtClean="0"/>
              <a:t>Operating </a:t>
            </a:r>
            <a:r>
              <a:rPr lang="en-US" sz="1800" dirty="0"/>
              <a:t>system checks all incoming resource </a:t>
            </a:r>
            <a:r>
              <a:rPr lang="en-US" sz="1800" dirty="0" smtClean="0"/>
              <a:t>requests</a:t>
            </a:r>
          </a:p>
          <a:p>
            <a:pPr lvl="2"/>
            <a:r>
              <a:rPr lang="en-US" sz="1800" dirty="0" smtClean="0"/>
              <a:t>Any </a:t>
            </a:r>
            <a:r>
              <a:rPr lang="en-US" sz="1800" dirty="0"/>
              <a:t>ACL entry </a:t>
            </a:r>
            <a:r>
              <a:rPr lang="en-US" sz="1800" dirty="0" smtClean="0"/>
              <a:t>may </a:t>
            </a:r>
            <a:r>
              <a:rPr lang="en-US" sz="1800" dirty="0"/>
              <a:t>prohibit access to the </a:t>
            </a:r>
            <a:r>
              <a:rPr lang="en-US" sz="1800" dirty="0" smtClean="0"/>
              <a:t>resource</a:t>
            </a:r>
            <a:endParaRPr lang="en-US" sz="1800" dirty="0"/>
          </a:p>
        </p:txBody>
      </p:sp>
    </p:spTree>
    <p:extLst>
      <p:ext uri="{BB962C8B-B14F-4D97-AF65-F5344CB8AC3E}">
        <p14:creationId xmlns:p14="http://schemas.microsoft.com/office/powerpoint/2010/main" val="11361249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22</a:t>
            </a:fld>
            <a:endParaRPr lang="en-US" dirty="0"/>
          </a:p>
        </p:txBody>
      </p:sp>
      <p:sp>
        <p:nvSpPr>
          <p:cNvPr id="2" name="Title 1"/>
          <p:cNvSpPr>
            <a:spLocks noGrp="1"/>
          </p:cNvSpPr>
          <p:nvPr>
            <p:ph type="title" idx="4294967295"/>
          </p:nvPr>
        </p:nvSpPr>
        <p:spPr>
          <a:xfrm>
            <a:off x="457200" y="762001"/>
            <a:ext cx="8458200" cy="838200"/>
          </a:xfrm>
        </p:spPr>
        <p:txBody>
          <a:bodyPr>
            <a:normAutofit fontScale="90000"/>
          </a:bodyPr>
          <a:lstStyle/>
          <a:p>
            <a:r>
              <a:rPr lang="en-US" dirty="0" smtClean="0"/>
              <a:t>Access control lists (ACLs) – contd.</a:t>
            </a:r>
            <a:endParaRPr lang="en-US" dirty="0"/>
          </a:p>
        </p:txBody>
      </p:sp>
      <p:sp>
        <p:nvSpPr>
          <p:cNvPr id="4" name="Content Placeholder 3"/>
          <p:cNvSpPr>
            <a:spLocks noGrp="1"/>
          </p:cNvSpPr>
          <p:nvPr>
            <p:ph sz="quarter" idx="4294967295"/>
          </p:nvPr>
        </p:nvSpPr>
        <p:spPr>
          <a:xfrm>
            <a:off x="914400" y="1676400"/>
            <a:ext cx="7543800" cy="4648200"/>
          </a:xfrm>
        </p:spPr>
        <p:txBody>
          <a:bodyPr>
            <a:normAutofit fontScale="70000" lnSpcReduction="20000"/>
          </a:bodyPr>
          <a:lstStyle/>
          <a:p>
            <a:r>
              <a:rPr lang="en-US" dirty="0" smtClean="0"/>
              <a:t>Common use</a:t>
            </a:r>
          </a:p>
          <a:p>
            <a:pPr marL="731520" lvl="1" indent="-457200">
              <a:buFont typeface="+mj-lt"/>
              <a:buAutoNum type="arabicPeriod"/>
            </a:pPr>
            <a:r>
              <a:rPr lang="en-US" dirty="0" smtClean="0"/>
              <a:t>Files</a:t>
            </a:r>
          </a:p>
          <a:p>
            <a:pPr lvl="2"/>
            <a:r>
              <a:rPr lang="en-US" dirty="0" smtClean="0"/>
              <a:t>Specify </a:t>
            </a:r>
            <a:r>
              <a:rPr lang="en-US" dirty="0"/>
              <a:t>rights for </a:t>
            </a:r>
            <a:r>
              <a:rPr lang="en-US" dirty="0" smtClean="0"/>
              <a:t>users </a:t>
            </a:r>
            <a:r>
              <a:rPr lang="en-US" dirty="0"/>
              <a:t>or groups </a:t>
            </a:r>
            <a:r>
              <a:rPr lang="en-US" dirty="0" smtClean="0"/>
              <a:t>to </a:t>
            </a:r>
            <a:r>
              <a:rPr lang="en-US" dirty="0"/>
              <a:t>files and </a:t>
            </a:r>
            <a:r>
              <a:rPr lang="en-US" dirty="0" err="1" smtClean="0"/>
              <a:t>executables</a:t>
            </a:r>
            <a:endParaRPr lang="en-US" dirty="0" smtClean="0"/>
          </a:p>
          <a:p>
            <a:pPr lvl="2"/>
            <a:r>
              <a:rPr lang="en-US" dirty="0" smtClean="0"/>
              <a:t>E.g. </a:t>
            </a:r>
            <a:r>
              <a:rPr lang="en-US" dirty="0" err="1" smtClean="0"/>
              <a:t>chmod</a:t>
            </a:r>
            <a:r>
              <a:rPr lang="en-US" dirty="0" smtClean="0"/>
              <a:t> command</a:t>
            </a:r>
          </a:p>
          <a:p>
            <a:pPr lvl="3"/>
            <a:r>
              <a:rPr lang="en-US" dirty="0" smtClean="0"/>
              <a:t>System Administration chapter</a:t>
            </a:r>
          </a:p>
          <a:p>
            <a:pPr marL="731520" lvl="1" indent="-457200">
              <a:buFont typeface="+mj-lt"/>
              <a:buAutoNum type="arabicPeriod"/>
            </a:pPr>
            <a:r>
              <a:rPr lang="en-US" dirty="0" smtClean="0"/>
              <a:t>Network connections</a:t>
            </a:r>
          </a:p>
          <a:p>
            <a:pPr lvl="2"/>
            <a:r>
              <a:rPr lang="en-US" dirty="0" smtClean="0"/>
              <a:t>Specify port </a:t>
            </a:r>
            <a:r>
              <a:rPr lang="en-US" dirty="0"/>
              <a:t>numbers and network addresses that may be </a:t>
            </a:r>
            <a:r>
              <a:rPr lang="en-US" dirty="0" smtClean="0"/>
              <a:t>accessed</a:t>
            </a:r>
          </a:p>
          <a:p>
            <a:pPr lvl="2"/>
            <a:r>
              <a:rPr lang="en-US" dirty="0" smtClean="0"/>
              <a:t>Common </a:t>
            </a:r>
            <a:r>
              <a:rPr lang="en-US" dirty="0"/>
              <a:t>way to implement </a:t>
            </a:r>
            <a:r>
              <a:rPr lang="en-US" dirty="0" smtClean="0"/>
              <a:t>firewalls</a:t>
            </a:r>
          </a:p>
          <a:p>
            <a:r>
              <a:rPr lang="en-US" dirty="0" smtClean="0"/>
              <a:t>Default ACLs</a:t>
            </a:r>
          </a:p>
          <a:p>
            <a:pPr lvl="1"/>
            <a:r>
              <a:rPr lang="en-US" dirty="0" smtClean="0"/>
              <a:t>Present in most </a:t>
            </a:r>
            <a:r>
              <a:rPr lang="en-US" dirty="0"/>
              <a:t>modern operating </a:t>
            </a:r>
            <a:r>
              <a:rPr lang="en-US" dirty="0" smtClean="0"/>
              <a:t>systems</a:t>
            </a:r>
          </a:p>
          <a:p>
            <a:pPr lvl="2"/>
            <a:r>
              <a:rPr lang="en-US" dirty="0" smtClean="0"/>
              <a:t>Provide </a:t>
            </a:r>
            <a:r>
              <a:rPr lang="en-US" dirty="0"/>
              <a:t>reasonable levels of security for the average </a:t>
            </a:r>
            <a:r>
              <a:rPr lang="en-US" dirty="0" smtClean="0"/>
              <a:t>user</a:t>
            </a:r>
          </a:p>
          <a:p>
            <a:r>
              <a:rPr lang="en-US" dirty="0" smtClean="0"/>
              <a:t>Properties</a:t>
            </a:r>
          </a:p>
          <a:p>
            <a:pPr lvl="1"/>
            <a:r>
              <a:rPr lang="en-US" dirty="0" smtClean="0"/>
              <a:t>Some </a:t>
            </a:r>
            <a:r>
              <a:rPr lang="en-US" dirty="0"/>
              <a:t>of the simplest controls to </a:t>
            </a:r>
            <a:r>
              <a:rPr lang="en-US" dirty="0" smtClean="0"/>
              <a:t>implement</a:t>
            </a:r>
          </a:p>
          <a:p>
            <a:pPr lvl="1"/>
            <a:r>
              <a:rPr lang="en-US" dirty="0" smtClean="0"/>
              <a:t>Basis for many </a:t>
            </a:r>
            <a:r>
              <a:rPr lang="en-US" dirty="0"/>
              <a:t>other security </a:t>
            </a:r>
            <a:r>
              <a:rPr lang="en-US" dirty="0" smtClean="0"/>
              <a:t>controls</a:t>
            </a:r>
          </a:p>
          <a:p>
            <a:pPr lvl="2"/>
            <a:r>
              <a:rPr lang="en-US" dirty="0" smtClean="0"/>
              <a:t>E.g. prevent over-writing of passwords</a:t>
            </a:r>
            <a:endParaRPr lang="en-US" dirty="0"/>
          </a:p>
        </p:txBody>
      </p:sp>
    </p:spTree>
    <p:extLst>
      <p:ext uri="{BB962C8B-B14F-4D97-AF65-F5344CB8AC3E}">
        <p14:creationId xmlns:p14="http://schemas.microsoft.com/office/powerpoint/2010/main" val="12293906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23</a:t>
            </a:fld>
            <a:endParaRPr lang="en-US" dirty="0"/>
          </a:p>
        </p:txBody>
      </p:sp>
      <p:sp>
        <p:nvSpPr>
          <p:cNvPr id="2" name="Title 1"/>
          <p:cNvSpPr>
            <a:spLocks noGrp="1"/>
          </p:cNvSpPr>
          <p:nvPr>
            <p:ph type="title" idx="4294967295"/>
          </p:nvPr>
        </p:nvSpPr>
        <p:spPr>
          <a:xfrm>
            <a:off x="914400" y="838200"/>
            <a:ext cx="5275263" cy="773112"/>
          </a:xfrm>
        </p:spPr>
        <p:txBody>
          <a:bodyPr/>
          <a:lstStyle/>
          <a:p>
            <a:r>
              <a:rPr lang="en-US" dirty="0" smtClean="0"/>
              <a:t>Access matrix</a:t>
            </a:r>
            <a:endParaRPr lang="en-US" dirty="0"/>
          </a:p>
        </p:txBody>
      </p:sp>
      <p:sp>
        <p:nvSpPr>
          <p:cNvPr id="4" name="Content Placeholder 3"/>
          <p:cNvSpPr>
            <a:spLocks noGrp="1"/>
          </p:cNvSpPr>
          <p:nvPr>
            <p:ph sz="quarter" idx="4294967295"/>
          </p:nvPr>
        </p:nvSpPr>
        <p:spPr>
          <a:xfrm>
            <a:off x="533400" y="1752600"/>
            <a:ext cx="5486400" cy="4267200"/>
          </a:xfrm>
        </p:spPr>
        <p:txBody>
          <a:bodyPr>
            <a:normAutofit fontScale="70000" lnSpcReduction="20000"/>
          </a:bodyPr>
          <a:lstStyle/>
          <a:p>
            <a:r>
              <a:rPr lang="en-US" dirty="0" smtClean="0"/>
              <a:t>Simple representation of ACLs</a:t>
            </a:r>
          </a:p>
          <a:p>
            <a:pPr lvl="1"/>
            <a:r>
              <a:rPr lang="en-US" dirty="0"/>
              <a:t>Subjects attempt operations on </a:t>
            </a:r>
            <a:r>
              <a:rPr lang="en-US" dirty="0" smtClean="0"/>
              <a:t>objects</a:t>
            </a:r>
          </a:p>
          <a:p>
            <a:pPr lvl="1"/>
            <a:r>
              <a:rPr lang="en-US" dirty="0" smtClean="0"/>
              <a:t>Operations permitted </a:t>
            </a:r>
            <a:r>
              <a:rPr lang="en-US" dirty="0"/>
              <a:t>if allowed by </a:t>
            </a:r>
            <a:r>
              <a:rPr lang="en-US" dirty="0" smtClean="0"/>
              <a:t>ACL</a:t>
            </a:r>
          </a:p>
          <a:p>
            <a:r>
              <a:rPr lang="en-US" dirty="0" smtClean="0"/>
              <a:t>Cells show permissions for subject </a:t>
            </a:r>
            <a:r>
              <a:rPr lang="en-US" dirty="0"/>
              <a:t>on </a:t>
            </a:r>
            <a:r>
              <a:rPr lang="en-US" dirty="0" smtClean="0"/>
              <a:t>object</a:t>
            </a:r>
            <a:endParaRPr lang="en-US" dirty="0"/>
          </a:p>
          <a:p>
            <a:pPr lvl="1"/>
            <a:r>
              <a:rPr lang="en-US" dirty="0" smtClean="0"/>
              <a:t>ACL for user </a:t>
            </a:r>
            <a:r>
              <a:rPr lang="en-US" dirty="0"/>
              <a:t>on </a:t>
            </a:r>
            <a:r>
              <a:rPr lang="en-US" dirty="0" smtClean="0"/>
              <a:t>corresponding object</a:t>
            </a:r>
          </a:p>
          <a:p>
            <a:pPr lvl="1"/>
            <a:r>
              <a:rPr lang="en-US" dirty="0" smtClean="0"/>
              <a:t>E.g. File 1</a:t>
            </a:r>
          </a:p>
          <a:p>
            <a:pPr lvl="2"/>
            <a:r>
              <a:rPr lang="en-US" dirty="0" smtClean="0"/>
              <a:t>Subject </a:t>
            </a:r>
            <a:r>
              <a:rPr lang="en-US" dirty="0"/>
              <a:t>John is </a:t>
            </a:r>
            <a:r>
              <a:rPr lang="en-US" dirty="0" smtClean="0"/>
              <a:t>owner</a:t>
            </a:r>
          </a:p>
          <a:p>
            <a:pPr lvl="3"/>
            <a:r>
              <a:rPr lang="en-US" dirty="0" smtClean="0"/>
              <a:t>Has </a:t>
            </a:r>
            <a:r>
              <a:rPr lang="en-US" dirty="0"/>
              <a:t>read and write permissions on </a:t>
            </a:r>
            <a:r>
              <a:rPr lang="en-US" dirty="0" smtClean="0"/>
              <a:t>file</a:t>
            </a:r>
          </a:p>
          <a:p>
            <a:pPr lvl="3"/>
            <a:r>
              <a:rPr lang="en-US" dirty="0" smtClean="0"/>
              <a:t>Can </a:t>
            </a:r>
            <a:r>
              <a:rPr lang="en-US" dirty="0"/>
              <a:t>assign any </a:t>
            </a:r>
            <a:r>
              <a:rPr lang="en-US" dirty="0" smtClean="0"/>
              <a:t>permission </a:t>
            </a:r>
            <a:r>
              <a:rPr lang="en-US" dirty="0"/>
              <a:t>to any user on </a:t>
            </a:r>
            <a:r>
              <a:rPr lang="en-US" dirty="0" smtClean="0"/>
              <a:t>file</a:t>
            </a:r>
          </a:p>
          <a:p>
            <a:pPr lvl="4"/>
            <a:r>
              <a:rPr lang="en-US" dirty="0" smtClean="0"/>
              <a:t>Subject Bob</a:t>
            </a:r>
          </a:p>
          <a:p>
            <a:pPr lvl="5"/>
            <a:r>
              <a:rPr lang="en-US" dirty="0" smtClean="0"/>
              <a:t>Given read permission</a:t>
            </a:r>
          </a:p>
          <a:p>
            <a:pPr lvl="4"/>
            <a:r>
              <a:rPr lang="en-US" dirty="0" smtClean="0"/>
              <a:t>Subject Alice</a:t>
            </a:r>
          </a:p>
          <a:p>
            <a:pPr lvl="5"/>
            <a:r>
              <a:rPr lang="en-US" dirty="0" smtClean="0"/>
              <a:t>Given execute permission</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0320591"/>
              </p:ext>
            </p:extLst>
          </p:nvPr>
        </p:nvGraphicFramePr>
        <p:xfrm>
          <a:off x="6110605" y="2392839"/>
          <a:ext cx="2728595" cy="2948432"/>
        </p:xfrm>
        <a:graphic>
          <a:graphicData uri="http://schemas.openxmlformats.org/drawingml/2006/table">
            <a:tbl>
              <a:tblPr firstRow="1" firstCol="1" bandRow="1">
                <a:tableStyleId>{5C22544A-7EE6-4342-B048-85BDC9FD1C3A}</a:tableStyleId>
              </a:tblPr>
              <a:tblGrid>
                <a:gridCol w="480695"/>
                <a:gridCol w="495300"/>
                <a:gridCol w="533400"/>
                <a:gridCol w="609600"/>
                <a:gridCol w="609600"/>
              </a:tblGrid>
              <a:tr h="0">
                <a:tc>
                  <a:txBody>
                    <a:bodyPr/>
                    <a:lstStyle/>
                    <a:p>
                      <a:pPr marL="0" marR="0">
                        <a:lnSpc>
                          <a:spcPct val="115000"/>
                        </a:lnSpc>
                        <a:spcBef>
                          <a:spcPts val="0"/>
                        </a:spcBef>
                        <a:spcAft>
                          <a:spcPts val="1000"/>
                        </a:spcAft>
                      </a:pPr>
                      <a:r>
                        <a:rPr lang="en-US" sz="1100" dirty="0">
                          <a:effectLst/>
                        </a:rPr>
                        <a:t> </a:t>
                      </a:r>
                      <a:endParaRPr lang="en-US" sz="1100" dirty="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effectLst/>
                        </a:rPr>
                        <a:t> </a:t>
                      </a:r>
                      <a:endParaRPr lang="en-US" sz="1100">
                        <a:effectLst/>
                        <a:latin typeface="Calibri"/>
                        <a:ea typeface="Times New Roman"/>
                        <a:cs typeface="Times New Roman"/>
                      </a:endParaRPr>
                    </a:p>
                  </a:txBody>
                  <a:tcPr marL="68580" marR="68580" marT="0" marB="0"/>
                </a:tc>
                <a:tc gridSpan="3">
                  <a:txBody>
                    <a:bodyPr/>
                    <a:lstStyle/>
                    <a:p>
                      <a:pPr marL="0" marR="0" algn="ctr">
                        <a:lnSpc>
                          <a:spcPct val="115000"/>
                        </a:lnSpc>
                        <a:spcBef>
                          <a:spcPts val="0"/>
                        </a:spcBef>
                        <a:spcAft>
                          <a:spcPts val="1000"/>
                        </a:spcAft>
                      </a:pPr>
                      <a:r>
                        <a:rPr lang="en-US" sz="1100">
                          <a:effectLst/>
                        </a:rPr>
                        <a:t>Objects</a:t>
                      </a:r>
                      <a:endParaRPr lang="en-US" sz="1100">
                        <a:effectLst/>
                        <a:latin typeface="Calibri"/>
                        <a:ea typeface="Times New Roman"/>
                        <a:cs typeface="Times New Roman"/>
                      </a:endParaRPr>
                    </a:p>
                  </a:txBody>
                  <a:tcPr marL="68580" marR="68580" marT="0" marB="0"/>
                </a:tc>
                <a:tc hMerge="1">
                  <a:txBody>
                    <a:bodyPr/>
                    <a:lstStyle/>
                    <a:p>
                      <a:endParaRPr lang="en-US"/>
                    </a:p>
                  </a:txBody>
                  <a:tcPr/>
                </a:tc>
                <a:tc hMerge="1">
                  <a:txBody>
                    <a:bodyPr/>
                    <a:lstStyle/>
                    <a:p>
                      <a:endParaRPr lang="en-US"/>
                    </a:p>
                  </a:txBody>
                  <a:tcPr/>
                </a:tc>
              </a:tr>
              <a:tr h="0">
                <a:tc>
                  <a:txBody>
                    <a:bodyPr/>
                    <a:lstStyle/>
                    <a:p>
                      <a:pPr marL="0" marR="0">
                        <a:lnSpc>
                          <a:spcPct val="115000"/>
                        </a:lnSpc>
                        <a:spcBef>
                          <a:spcPts val="0"/>
                        </a:spcBef>
                        <a:spcAft>
                          <a:spcPts val="1000"/>
                        </a:spcAft>
                      </a:pPr>
                      <a:r>
                        <a:rPr lang="en-US" sz="1100">
                          <a:effectLst/>
                        </a:rPr>
                        <a:t> </a:t>
                      </a:r>
                      <a:endParaRPr lang="en-US" sz="110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effectLst/>
                        </a:rPr>
                        <a:t> </a:t>
                      </a:r>
                      <a:endParaRPr lang="en-US" sz="110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effectLst/>
                        </a:rPr>
                        <a:t>Host 1</a:t>
                      </a:r>
                      <a:endParaRPr lang="en-US" sz="110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effectLst/>
                        </a:rPr>
                        <a:t>File 1</a:t>
                      </a:r>
                      <a:endParaRPr lang="en-US" sz="110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effectLst/>
                        </a:rPr>
                        <a:t>File 2</a:t>
                      </a:r>
                      <a:endParaRPr lang="en-US" sz="1100">
                        <a:effectLst/>
                        <a:latin typeface="Calibri"/>
                        <a:ea typeface="Times New Roman"/>
                        <a:cs typeface="Times New Roman"/>
                      </a:endParaRPr>
                    </a:p>
                  </a:txBody>
                  <a:tcPr marL="68580" marR="68580" marT="0" marB="0"/>
                </a:tc>
              </a:tr>
              <a:tr h="0">
                <a:tc rowSpan="3">
                  <a:txBody>
                    <a:bodyPr/>
                    <a:lstStyle/>
                    <a:p>
                      <a:pPr marL="71755" marR="71755" algn="ctr">
                        <a:lnSpc>
                          <a:spcPct val="115000"/>
                        </a:lnSpc>
                        <a:spcBef>
                          <a:spcPts val="0"/>
                        </a:spcBef>
                        <a:spcAft>
                          <a:spcPts val="1000"/>
                        </a:spcAft>
                      </a:pPr>
                      <a:r>
                        <a:rPr lang="en-US" sz="1100">
                          <a:effectLst/>
                        </a:rPr>
                        <a:t>Subjects</a:t>
                      </a:r>
                      <a:endParaRPr lang="en-US" sz="1100">
                        <a:effectLst/>
                        <a:latin typeface="Calibri"/>
                        <a:ea typeface="Times New Roman"/>
                        <a:cs typeface="Times New Roman"/>
                      </a:endParaRPr>
                    </a:p>
                  </a:txBody>
                  <a:tcPr marL="68580" marR="68580" marT="0" marB="0" vert="vert270"/>
                </a:tc>
                <a:tc>
                  <a:txBody>
                    <a:bodyPr/>
                    <a:lstStyle/>
                    <a:p>
                      <a:pPr marL="0" marR="0">
                        <a:lnSpc>
                          <a:spcPct val="115000"/>
                        </a:lnSpc>
                        <a:spcBef>
                          <a:spcPts val="0"/>
                        </a:spcBef>
                        <a:spcAft>
                          <a:spcPts val="1000"/>
                        </a:spcAft>
                      </a:pPr>
                      <a:r>
                        <a:rPr lang="en-US" sz="1100">
                          <a:effectLst/>
                        </a:rPr>
                        <a:t>John</a:t>
                      </a:r>
                      <a:endParaRPr lang="en-US" sz="110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effectLst/>
                        </a:rPr>
                        <a:t>Block</a:t>
                      </a:r>
                      <a:endParaRPr lang="en-US" sz="110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effectLst/>
                        </a:rPr>
                        <a:t>Own</a:t>
                      </a:r>
                    </a:p>
                    <a:p>
                      <a:pPr marL="0" marR="0">
                        <a:lnSpc>
                          <a:spcPct val="115000"/>
                        </a:lnSpc>
                        <a:spcBef>
                          <a:spcPts val="0"/>
                        </a:spcBef>
                        <a:spcAft>
                          <a:spcPts val="1000"/>
                        </a:spcAft>
                      </a:pPr>
                      <a:r>
                        <a:rPr lang="en-US" sz="1100">
                          <a:effectLst/>
                        </a:rPr>
                        <a:t>Read</a:t>
                      </a:r>
                    </a:p>
                    <a:p>
                      <a:pPr marL="0" marR="0">
                        <a:lnSpc>
                          <a:spcPct val="115000"/>
                        </a:lnSpc>
                        <a:spcBef>
                          <a:spcPts val="0"/>
                        </a:spcBef>
                        <a:spcAft>
                          <a:spcPts val="1000"/>
                        </a:spcAft>
                      </a:pPr>
                      <a:r>
                        <a:rPr lang="en-US" sz="1100">
                          <a:effectLst/>
                        </a:rPr>
                        <a:t>Write</a:t>
                      </a:r>
                      <a:endParaRPr lang="en-US" sz="110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effectLst/>
                        </a:rPr>
                        <a:t>Read</a:t>
                      </a:r>
                      <a:endParaRPr lang="en-US" sz="1100">
                        <a:effectLst/>
                        <a:latin typeface="Calibri"/>
                        <a:ea typeface="Times New Roman"/>
                        <a:cs typeface="Times New Roman"/>
                      </a:endParaRPr>
                    </a:p>
                  </a:txBody>
                  <a:tcPr marL="68580" marR="68580" marT="0" marB="0"/>
                </a:tc>
              </a:tr>
              <a:tr h="0">
                <a:tc vMerge="1">
                  <a:txBody>
                    <a:bodyPr/>
                    <a:lstStyle/>
                    <a:p>
                      <a:endParaRPr lang="en-US"/>
                    </a:p>
                  </a:txBody>
                  <a:tcPr/>
                </a:tc>
                <a:tc>
                  <a:txBody>
                    <a:bodyPr/>
                    <a:lstStyle/>
                    <a:p>
                      <a:pPr marL="0" marR="0">
                        <a:lnSpc>
                          <a:spcPct val="115000"/>
                        </a:lnSpc>
                        <a:spcBef>
                          <a:spcPts val="0"/>
                        </a:spcBef>
                        <a:spcAft>
                          <a:spcPts val="1000"/>
                        </a:spcAft>
                      </a:pPr>
                      <a:r>
                        <a:rPr lang="en-US" sz="1100">
                          <a:effectLst/>
                        </a:rPr>
                        <a:t>Bob</a:t>
                      </a:r>
                      <a:endParaRPr lang="en-US" sz="110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effectLst/>
                        </a:rPr>
                        <a:t>Block</a:t>
                      </a:r>
                      <a:endParaRPr lang="en-US" sz="110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effectLst/>
                        </a:rPr>
                        <a:t>Read</a:t>
                      </a:r>
                      <a:endParaRPr lang="en-US" sz="110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effectLst/>
                        </a:rPr>
                        <a:t>Read</a:t>
                      </a:r>
                      <a:endParaRPr lang="en-US" sz="1100">
                        <a:effectLst/>
                        <a:latin typeface="Calibri"/>
                        <a:ea typeface="Times New Roman"/>
                        <a:cs typeface="Times New Roman"/>
                      </a:endParaRPr>
                    </a:p>
                  </a:txBody>
                  <a:tcPr marL="68580" marR="68580" marT="0" marB="0"/>
                </a:tc>
              </a:tr>
              <a:tr h="275590">
                <a:tc vMerge="1">
                  <a:txBody>
                    <a:bodyPr/>
                    <a:lstStyle/>
                    <a:p>
                      <a:endParaRPr lang="en-US"/>
                    </a:p>
                  </a:txBody>
                  <a:tcPr/>
                </a:tc>
                <a:tc>
                  <a:txBody>
                    <a:bodyPr/>
                    <a:lstStyle/>
                    <a:p>
                      <a:pPr marL="0" marR="0">
                        <a:lnSpc>
                          <a:spcPct val="115000"/>
                        </a:lnSpc>
                        <a:spcBef>
                          <a:spcPts val="0"/>
                        </a:spcBef>
                        <a:spcAft>
                          <a:spcPts val="1000"/>
                        </a:spcAft>
                      </a:pPr>
                      <a:r>
                        <a:rPr lang="en-US" sz="1100">
                          <a:effectLst/>
                        </a:rPr>
                        <a:t>Alice</a:t>
                      </a:r>
                      <a:endParaRPr lang="en-US" sz="110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dirty="0">
                          <a:effectLst/>
                        </a:rPr>
                        <a:t>Allow</a:t>
                      </a:r>
                      <a:endParaRPr lang="en-US" sz="1100" dirty="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effectLst/>
                        </a:rPr>
                        <a:t>Execute</a:t>
                      </a:r>
                      <a:endParaRPr lang="en-US" sz="110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dirty="0">
                          <a:effectLst/>
                        </a:rPr>
                        <a:t>Own</a:t>
                      </a:r>
                    </a:p>
                    <a:p>
                      <a:pPr marL="0" marR="0">
                        <a:lnSpc>
                          <a:spcPct val="115000"/>
                        </a:lnSpc>
                        <a:spcBef>
                          <a:spcPts val="0"/>
                        </a:spcBef>
                        <a:spcAft>
                          <a:spcPts val="1000"/>
                        </a:spcAft>
                      </a:pPr>
                      <a:r>
                        <a:rPr lang="en-US" sz="1100" dirty="0">
                          <a:effectLst/>
                        </a:rPr>
                        <a:t>Read</a:t>
                      </a:r>
                    </a:p>
                    <a:p>
                      <a:pPr marL="0" marR="0">
                        <a:lnSpc>
                          <a:spcPct val="115000"/>
                        </a:lnSpc>
                        <a:spcBef>
                          <a:spcPts val="0"/>
                        </a:spcBef>
                        <a:spcAft>
                          <a:spcPts val="1000"/>
                        </a:spcAft>
                      </a:pPr>
                      <a:r>
                        <a:rPr lang="en-US" sz="1100" dirty="0">
                          <a:effectLst/>
                        </a:rPr>
                        <a:t>Write</a:t>
                      </a:r>
                    </a:p>
                    <a:p>
                      <a:pPr marL="0" marR="0">
                        <a:lnSpc>
                          <a:spcPct val="115000"/>
                        </a:lnSpc>
                        <a:spcBef>
                          <a:spcPts val="0"/>
                        </a:spcBef>
                        <a:spcAft>
                          <a:spcPts val="1000"/>
                        </a:spcAft>
                      </a:pPr>
                      <a:r>
                        <a:rPr lang="en-US" sz="1100" dirty="0">
                          <a:effectLst/>
                        </a:rPr>
                        <a:t>Execute</a:t>
                      </a:r>
                      <a:endParaRPr lang="en-US" sz="1100" dirty="0">
                        <a:effectLst/>
                        <a:latin typeface="Calibri"/>
                        <a:ea typeface="Times New Roman"/>
                        <a:cs typeface="Times New Roman"/>
                      </a:endParaRPr>
                    </a:p>
                  </a:txBody>
                  <a:tcPr marL="68580" marR="68580" marT="0" marB="0"/>
                </a:tc>
              </a:tr>
            </a:tbl>
          </a:graphicData>
        </a:graphic>
      </p:graphicFrame>
    </p:spTree>
    <p:extLst>
      <p:ext uri="{BB962C8B-B14F-4D97-AF65-F5344CB8AC3E}">
        <p14:creationId xmlns:p14="http://schemas.microsoft.com/office/powerpoint/2010/main" val="27281272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24</a:t>
            </a:fld>
            <a:endParaRPr lang="en-US" dirty="0"/>
          </a:p>
        </p:txBody>
      </p:sp>
      <p:sp>
        <p:nvSpPr>
          <p:cNvPr id="2" name="Title 1"/>
          <p:cNvSpPr>
            <a:spLocks noGrp="1"/>
          </p:cNvSpPr>
          <p:nvPr>
            <p:ph type="title" idx="4294967295"/>
          </p:nvPr>
        </p:nvSpPr>
        <p:spPr>
          <a:xfrm>
            <a:off x="914400" y="762000"/>
            <a:ext cx="5275263" cy="792163"/>
          </a:xfrm>
        </p:spPr>
        <p:txBody>
          <a:bodyPr/>
          <a:lstStyle/>
          <a:p>
            <a:r>
              <a:rPr lang="en-US" dirty="0" smtClean="0"/>
              <a:t>ACL limitations</a:t>
            </a:r>
            <a:endParaRPr lang="en-US" dirty="0"/>
          </a:p>
        </p:txBody>
      </p:sp>
      <p:sp>
        <p:nvSpPr>
          <p:cNvPr id="4" name="Content Placeholder 3"/>
          <p:cNvSpPr>
            <a:spLocks noGrp="1"/>
          </p:cNvSpPr>
          <p:nvPr>
            <p:ph sz="quarter" idx="4294967295"/>
          </p:nvPr>
        </p:nvSpPr>
        <p:spPr>
          <a:xfrm>
            <a:off x="838200" y="1752600"/>
            <a:ext cx="7620000" cy="4038600"/>
          </a:xfrm>
        </p:spPr>
        <p:txBody>
          <a:bodyPr>
            <a:normAutofit/>
          </a:bodyPr>
          <a:lstStyle/>
          <a:p>
            <a:r>
              <a:rPr lang="en-US" sz="1800" dirty="0" smtClean="0"/>
              <a:t>Limited scalability</a:t>
            </a:r>
          </a:p>
          <a:p>
            <a:pPr lvl="1"/>
            <a:r>
              <a:rPr lang="en-US" sz="1800" dirty="0" smtClean="0"/>
              <a:t>To modify permissions </a:t>
            </a:r>
            <a:r>
              <a:rPr lang="en-US" sz="1800" dirty="0"/>
              <a:t>for a specific </a:t>
            </a:r>
            <a:r>
              <a:rPr lang="en-US" sz="1800" dirty="0" smtClean="0"/>
              <a:t>user</a:t>
            </a:r>
          </a:p>
          <a:p>
            <a:pPr lvl="2"/>
            <a:r>
              <a:rPr lang="en-US" sz="1800" dirty="0" smtClean="0"/>
              <a:t>Permissions </a:t>
            </a:r>
            <a:r>
              <a:rPr lang="en-US" sz="1800" dirty="0"/>
              <a:t>for that user must be modified </a:t>
            </a:r>
            <a:r>
              <a:rPr lang="en-US" sz="1800" dirty="0" smtClean="0"/>
              <a:t>individually on </a:t>
            </a:r>
            <a:r>
              <a:rPr lang="en-US" sz="1800" dirty="0"/>
              <a:t>all </a:t>
            </a:r>
            <a:r>
              <a:rPr lang="en-US" sz="1800" dirty="0" smtClean="0"/>
              <a:t>objects </a:t>
            </a:r>
            <a:r>
              <a:rPr lang="en-US" sz="1800" dirty="0"/>
              <a:t>to which the user has </a:t>
            </a:r>
            <a:r>
              <a:rPr lang="en-US" sz="1800" dirty="0" smtClean="0"/>
              <a:t>access</a:t>
            </a:r>
          </a:p>
          <a:p>
            <a:endParaRPr lang="en-US" sz="1800" dirty="0" smtClean="0"/>
          </a:p>
          <a:p>
            <a:r>
              <a:rPr lang="en-US" sz="1800" dirty="0" smtClean="0"/>
              <a:t>Not </a:t>
            </a:r>
            <a:r>
              <a:rPr lang="en-US" sz="1800" dirty="0"/>
              <a:t>possible to assign permissions based on user </a:t>
            </a:r>
            <a:r>
              <a:rPr lang="en-US" sz="1800" dirty="0" smtClean="0"/>
              <a:t>responsibilities</a:t>
            </a:r>
          </a:p>
          <a:p>
            <a:pPr lvl="1"/>
            <a:r>
              <a:rPr lang="en-US" sz="1800" dirty="0" smtClean="0"/>
              <a:t>When user </a:t>
            </a:r>
            <a:r>
              <a:rPr lang="en-US" sz="1800" dirty="0"/>
              <a:t>changes </a:t>
            </a:r>
            <a:r>
              <a:rPr lang="en-US" sz="1800" dirty="0" smtClean="0"/>
              <a:t>roles</a:t>
            </a:r>
          </a:p>
          <a:p>
            <a:pPr lvl="2"/>
            <a:r>
              <a:rPr lang="en-US" sz="1800" dirty="0" smtClean="0"/>
              <a:t>Role-appropriate permissions for the </a:t>
            </a:r>
            <a:r>
              <a:rPr lang="en-US" sz="1800" dirty="0"/>
              <a:t>user </a:t>
            </a:r>
            <a:r>
              <a:rPr lang="en-US" sz="1800" dirty="0" smtClean="0"/>
              <a:t>must be modified individually </a:t>
            </a:r>
            <a:r>
              <a:rPr lang="en-US" sz="1800" dirty="0"/>
              <a:t>on all applicable </a:t>
            </a:r>
            <a:r>
              <a:rPr lang="en-US" sz="1800" dirty="0" smtClean="0"/>
              <a:t>objects</a:t>
            </a:r>
            <a:endParaRPr lang="en-US" sz="1800" dirty="0"/>
          </a:p>
        </p:txBody>
      </p:sp>
    </p:spTree>
    <p:extLst>
      <p:ext uri="{BB962C8B-B14F-4D97-AF65-F5344CB8AC3E}">
        <p14:creationId xmlns:p14="http://schemas.microsoft.com/office/powerpoint/2010/main" val="3803248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25</a:t>
            </a:fld>
            <a:endParaRPr lang="en-US" dirty="0"/>
          </a:p>
        </p:txBody>
      </p:sp>
      <p:sp>
        <p:nvSpPr>
          <p:cNvPr id="2" name="Title 1"/>
          <p:cNvSpPr>
            <a:spLocks noGrp="1"/>
          </p:cNvSpPr>
          <p:nvPr>
            <p:ph type="title" idx="4294967295"/>
          </p:nvPr>
        </p:nvSpPr>
        <p:spPr>
          <a:xfrm>
            <a:off x="457200" y="762001"/>
            <a:ext cx="8153400" cy="838200"/>
          </a:xfrm>
        </p:spPr>
        <p:txBody>
          <a:bodyPr>
            <a:normAutofit fontScale="90000"/>
          </a:bodyPr>
          <a:lstStyle/>
          <a:p>
            <a:r>
              <a:rPr lang="en-US" dirty="0" smtClean="0"/>
              <a:t>Role based access control (RBAC)</a:t>
            </a:r>
            <a:endParaRPr lang="en-US" dirty="0"/>
          </a:p>
        </p:txBody>
      </p:sp>
      <p:sp>
        <p:nvSpPr>
          <p:cNvPr id="4" name="Content Placeholder 3"/>
          <p:cNvSpPr>
            <a:spLocks noGrp="1"/>
          </p:cNvSpPr>
          <p:nvPr>
            <p:ph sz="quarter" idx="4294967295"/>
          </p:nvPr>
        </p:nvSpPr>
        <p:spPr>
          <a:xfrm>
            <a:off x="838200" y="1676400"/>
            <a:ext cx="7391400" cy="4267200"/>
          </a:xfrm>
        </p:spPr>
        <p:txBody>
          <a:bodyPr>
            <a:normAutofit/>
          </a:bodyPr>
          <a:lstStyle/>
          <a:p>
            <a:r>
              <a:rPr lang="en-US" sz="1800" dirty="0" smtClean="0"/>
              <a:t>Assign </a:t>
            </a:r>
            <a:r>
              <a:rPr lang="en-US" sz="1800" dirty="0"/>
              <a:t>permissions to user roles rather than to individual </a:t>
            </a:r>
            <a:r>
              <a:rPr lang="en-US" sz="1800" dirty="0" smtClean="0"/>
              <a:t>users</a:t>
            </a:r>
          </a:p>
          <a:p>
            <a:pPr lvl="1"/>
            <a:r>
              <a:rPr lang="en-US" sz="1800" dirty="0" smtClean="0"/>
              <a:t>Roles </a:t>
            </a:r>
            <a:r>
              <a:rPr lang="en-US" sz="1800" dirty="0"/>
              <a:t>are created for job </a:t>
            </a:r>
            <a:r>
              <a:rPr lang="en-US" sz="1800" dirty="0" smtClean="0"/>
              <a:t>functions</a:t>
            </a:r>
          </a:p>
          <a:p>
            <a:pPr lvl="2"/>
            <a:r>
              <a:rPr lang="en-US" sz="1800" dirty="0" smtClean="0"/>
              <a:t>Users </a:t>
            </a:r>
            <a:r>
              <a:rPr lang="en-US" sz="1800" dirty="0"/>
              <a:t>are assigned roles based on </a:t>
            </a:r>
            <a:r>
              <a:rPr lang="en-US" sz="1800" dirty="0" smtClean="0"/>
              <a:t>responsibilities</a:t>
            </a:r>
          </a:p>
          <a:p>
            <a:r>
              <a:rPr lang="en-US" sz="1800" dirty="0" smtClean="0"/>
              <a:t>Access </a:t>
            </a:r>
            <a:r>
              <a:rPr lang="en-US" sz="1800" dirty="0"/>
              <a:t>permissions </a:t>
            </a:r>
            <a:r>
              <a:rPr lang="en-US" sz="1800" dirty="0" smtClean="0"/>
              <a:t>defined for roles</a:t>
            </a:r>
          </a:p>
          <a:p>
            <a:pPr lvl="1"/>
            <a:r>
              <a:rPr lang="en-US" sz="1800" dirty="0" smtClean="0"/>
              <a:t>Separation </a:t>
            </a:r>
            <a:r>
              <a:rPr lang="en-US" sz="1800" dirty="0"/>
              <a:t>between users and access </a:t>
            </a:r>
            <a:r>
              <a:rPr lang="en-US" sz="1800" dirty="0" smtClean="0"/>
              <a:t>controls</a:t>
            </a:r>
          </a:p>
          <a:p>
            <a:pPr lvl="2"/>
            <a:r>
              <a:rPr lang="en-US" sz="1800" dirty="0" smtClean="0"/>
              <a:t>As </a:t>
            </a:r>
            <a:r>
              <a:rPr lang="en-US" sz="1800" dirty="0"/>
              <a:t>users evolve within the </a:t>
            </a:r>
            <a:r>
              <a:rPr lang="en-US" sz="1800" dirty="0" smtClean="0"/>
              <a:t>organization</a:t>
            </a:r>
          </a:p>
          <a:p>
            <a:pPr lvl="3"/>
            <a:r>
              <a:rPr lang="en-US" sz="1800" dirty="0" smtClean="0"/>
              <a:t>Roles </a:t>
            </a:r>
            <a:r>
              <a:rPr lang="en-US" sz="1800" dirty="0"/>
              <a:t>can be </a:t>
            </a:r>
            <a:r>
              <a:rPr lang="en-US" sz="1800" dirty="0" smtClean="0"/>
              <a:t>assigned</a:t>
            </a:r>
          </a:p>
          <a:p>
            <a:pPr lvl="4"/>
            <a:r>
              <a:rPr lang="en-US" sz="1800" dirty="0" smtClean="0"/>
              <a:t>Access </a:t>
            </a:r>
            <a:r>
              <a:rPr lang="en-US" sz="1800" dirty="0"/>
              <a:t>permissions are automatically </a:t>
            </a:r>
            <a:r>
              <a:rPr lang="en-US" sz="1800" dirty="0" smtClean="0"/>
              <a:t>updated</a:t>
            </a:r>
          </a:p>
          <a:p>
            <a:r>
              <a:rPr lang="en-US" sz="1800" dirty="0" smtClean="0"/>
              <a:t>RBAC reduces cost </a:t>
            </a:r>
            <a:r>
              <a:rPr lang="en-US" sz="1800" dirty="0"/>
              <a:t>and administrative </a:t>
            </a:r>
            <a:r>
              <a:rPr lang="en-US" sz="1800" dirty="0" smtClean="0"/>
              <a:t>effort, </a:t>
            </a:r>
            <a:r>
              <a:rPr lang="en-US" sz="1800" dirty="0"/>
              <a:t>compared to </a:t>
            </a:r>
            <a:r>
              <a:rPr lang="en-US" sz="1800" dirty="0" smtClean="0"/>
              <a:t>ACLs</a:t>
            </a:r>
          </a:p>
          <a:p>
            <a:pPr lvl="1"/>
            <a:r>
              <a:rPr lang="en-US" sz="1800" dirty="0" smtClean="0"/>
              <a:t>But tool support evolving</a:t>
            </a:r>
            <a:endParaRPr lang="en-US" sz="1800" dirty="0"/>
          </a:p>
        </p:txBody>
      </p:sp>
    </p:spTree>
    <p:extLst>
      <p:ext uri="{BB962C8B-B14F-4D97-AF65-F5344CB8AC3E}">
        <p14:creationId xmlns:p14="http://schemas.microsoft.com/office/powerpoint/2010/main" val="35422036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idx="1"/>
          </p:nvPr>
        </p:nvSpPr>
        <p:spPr/>
        <p:txBody>
          <a:bodyPr>
            <a:normAutofit/>
          </a:bodyPr>
          <a:lstStyle/>
          <a:p>
            <a:r>
              <a:rPr lang="en-US" sz="3600" b="1" dirty="0" smtClean="0">
                <a:solidFill>
                  <a:schemeClr val="tx1"/>
                </a:solidFill>
              </a:rPr>
              <a:t>Firewalls</a:t>
            </a:r>
            <a:endParaRPr lang="en-US" sz="3600" b="1" dirty="0">
              <a:solidFill>
                <a:schemeClr val="tx1"/>
              </a:solidFill>
            </a:endParaRPr>
          </a:p>
        </p:txBody>
      </p:sp>
    </p:spTree>
    <p:extLst>
      <p:ext uri="{BB962C8B-B14F-4D97-AF65-F5344CB8AC3E}">
        <p14:creationId xmlns:p14="http://schemas.microsoft.com/office/powerpoint/2010/main" val="33643682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27</a:t>
            </a:fld>
            <a:endParaRPr lang="en-US" dirty="0"/>
          </a:p>
        </p:txBody>
      </p:sp>
      <p:sp>
        <p:nvSpPr>
          <p:cNvPr id="2" name="Title 1"/>
          <p:cNvSpPr>
            <a:spLocks noGrp="1"/>
          </p:cNvSpPr>
          <p:nvPr>
            <p:ph type="title" idx="4294967295"/>
          </p:nvPr>
        </p:nvSpPr>
        <p:spPr>
          <a:xfrm>
            <a:off x="914400" y="762000"/>
            <a:ext cx="5275263" cy="792163"/>
          </a:xfrm>
        </p:spPr>
        <p:txBody>
          <a:bodyPr/>
          <a:lstStyle/>
          <a:p>
            <a:r>
              <a:rPr lang="en-US" dirty="0" smtClean="0"/>
              <a:t>Firewalls</a:t>
            </a:r>
            <a:endParaRPr lang="en-US" dirty="0"/>
          </a:p>
        </p:txBody>
      </p:sp>
      <p:sp>
        <p:nvSpPr>
          <p:cNvPr id="4" name="Content Placeholder 3"/>
          <p:cNvSpPr>
            <a:spLocks noGrp="1"/>
          </p:cNvSpPr>
          <p:nvPr>
            <p:ph sz="quarter" idx="4294967295"/>
          </p:nvPr>
        </p:nvSpPr>
        <p:spPr>
          <a:xfrm>
            <a:off x="914400" y="1676400"/>
            <a:ext cx="7315200" cy="4724400"/>
          </a:xfrm>
        </p:spPr>
        <p:txBody>
          <a:bodyPr>
            <a:normAutofit/>
          </a:bodyPr>
          <a:lstStyle/>
          <a:p>
            <a:r>
              <a:rPr lang="en-US" sz="1800" dirty="0" smtClean="0"/>
              <a:t>Hardware </a:t>
            </a:r>
            <a:r>
              <a:rPr lang="en-US" sz="1800" dirty="0"/>
              <a:t>or software that prevent the dangers originating on one network from spreading to another network</a:t>
            </a:r>
          </a:p>
          <a:p>
            <a:r>
              <a:rPr lang="en-US" sz="1800" dirty="0" smtClean="0"/>
              <a:t>Allow </a:t>
            </a:r>
            <a:r>
              <a:rPr lang="en-US" sz="1800" dirty="0"/>
              <a:t>one network to connect to another network while maintaining some amount of </a:t>
            </a:r>
            <a:r>
              <a:rPr lang="en-US" sz="1800" dirty="0" smtClean="0"/>
              <a:t>protection</a:t>
            </a:r>
          </a:p>
          <a:p>
            <a:pPr lvl="1"/>
            <a:r>
              <a:rPr lang="en-US" sz="1800" dirty="0" smtClean="0"/>
              <a:t>E.g. door </a:t>
            </a:r>
            <a:r>
              <a:rPr lang="en-US" sz="1800" dirty="0"/>
              <a:t>to a home or </a:t>
            </a:r>
            <a:r>
              <a:rPr lang="en-US" sz="1800" dirty="0" smtClean="0"/>
              <a:t>office</a:t>
            </a:r>
          </a:p>
          <a:p>
            <a:pPr lvl="2"/>
            <a:r>
              <a:rPr lang="en-US" sz="1800" dirty="0" smtClean="0"/>
              <a:t>Allow </a:t>
            </a:r>
            <a:r>
              <a:rPr lang="en-US" sz="1800" dirty="0"/>
              <a:t>residents to get out of the </a:t>
            </a:r>
            <a:r>
              <a:rPr lang="en-US" sz="1800" dirty="0" smtClean="0"/>
              <a:t>house</a:t>
            </a:r>
          </a:p>
          <a:p>
            <a:pPr lvl="2"/>
            <a:r>
              <a:rPr lang="en-US" sz="1800" dirty="0" smtClean="0"/>
              <a:t>Block </a:t>
            </a:r>
            <a:r>
              <a:rPr lang="en-US" sz="1800" dirty="0"/>
              <a:t>rain and sleet from entering the </a:t>
            </a:r>
            <a:r>
              <a:rPr lang="en-US" sz="1800" dirty="0" smtClean="0"/>
              <a:t>home</a:t>
            </a:r>
          </a:p>
          <a:p>
            <a:pPr lvl="2"/>
            <a:r>
              <a:rPr lang="en-US" sz="1800" dirty="0" smtClean="0"/>
              <a:t>Maintain </a:t>
            </a:r>
            <a:r>
              <a:rPr lang="en-US" sz="1800" dirty="0"/>
              <a:t>some degree of </a:t>
            </a:r>
            <a:r>
              <a:rPr lang="en-US" sz="1800" dirty="0" smtClean="0"/>
              <a:t>confidentiality</a:t>
            </a:r>
            <a:endParaRPr lang="en-US" sz="1800" dirty="0"/>
          </a:p>
          <a:p>
            <a:r>
              <a:rPr lang="en-US" sz="1800" dirty="0" smtClean="0"/>
              <a:t>Serve </a:t>
            </a:r>
            <a:r>
              <a:rPr lang="en-US" sz="1800" dirty="0"/>
              <a:t>multiple </a:t>
            </a:r>
            <a:r>
              <a:rPr lang="en-US" sz="1800" dirty="0" smtClean="0"/>
              <a:t>purposes</a:t>
            </a:r>
          </a:p>
          <a:p>
            <a:pPr lvl="1"/>
            <a:r>
              <a:rPr lang="en-US" sz="1800" dirty="0" smtClean="0"/>
              <a:t>Restricting </a:t>
            </a:r>
            <a:r>
              <a:rPr lang="en-US" sz="1800" dirty="0"/>
              <a:t>entry and exit from the network to carefully specified </a:t>
            </a:r>
            <a:r>
              <a:rPr lang="en-US" sz="1800" dirty="0" smtClean="0"/>
              <a:t>locations</a:t>
            </a:r>
          </a:p>
          <a:p>
            <a:pPr lvl="1"/>
            <a:r>
              <a:rPr lang="en-US" sz="1800" dirty="0" smtClean="0"/>
              <a:t>Limiting </a:t>
            </a:r>
            <a:r>
              <a:rPr lang="en-US" sz="1800" dirty="0"/>
              <a:t>incoming Internet traffic to specific application running on specific </a:t>
            </a:r>
            <a:r>
              <a:rPr lang="en-US" sz="1800" dirty="0" smtClean="0"/>
              <a:t>devices</a:t>
            </a:r>
          </a:p>
          <a:p>
            <a:pPr lvl="1"/>
            <a:r>
              <a:rPr lang="en-US" sz="1800" dirty="0" smtClean="0"/>
              <a:t>Blocking </a:t>
            </a:r>
            <a:r>
              <a:rPr lang="en-US" sz="1800" dirty="0"/>
              <a:t>outgoing traffic from hosts suspected to have been </a:t>
            </a:r>
            <a:r>
              <a:rPr lang="en-US" sz="1800" dirty="0" smtClean="0"/>
              <a:t>compromised</a:t>
            </a:r>
          </a:p>
        </p:txBody>
      </p:sp>
    </p:spTree>
    <p:extLst>
      <p:ext uri="{BB962C8B-B14F-4D97-AF65-F5344CB8AC3E}">
        <p14:creationId xmlns:p14="http://schemas.microsoft.com/office/powerpoint/2010/main" val="29663354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28</a:t>
            </a:fld>
            <a:endParaRPr lang="en-US" dirty="0"/>
          </a:p>
        </p:txBody>
      </p:sp>
      <p:sp>
        <p:nvSpPr>
          <p:cNvPr id="2" name="Title 1"/>
          <p:cNvSpPr>
            <a:spLocks noGrp="1"/>
          </p:cNvSpPr>
          <p:nvPr>
            <p:ph type="title" idx="4294967295"/>
          </p:nvPr>
        </p:nvSpPr>
        <p:spPr>
          <a:xfrm>
            <a:off x="914400" y="685800"/>
            <a:ext cx="5275263" cy="792163"/>
          </a:xfrm>
        </p:spPr>
        <p:txBody>
          <a:bodyPr/>
          <a:lstStyle/>
          <a:p>
            <a:r>
              <a:rPr lang="en-US" dirty="0" smtClean="0"/>
              <a:t>Firewalls – contd.</a:t>
            </a:r>
            <a:endParaRPr lang="en-US" dirty="0"/>
          </a:p>
        </p:txBody>
      </p:sp>
      <p:sp>
        <p:nvSpPr>
          <p:cNvPr id="4" name="Content Placeholder 3"/>
          <p:cNvSpPr>
            <a:spLocks noGrp="1"/>
          </p:cNvSpPr>
          <p:nvPr>
            <p:ph sz="quarter" idx="4294967295"/>
          </p:nvPr>
        </p:nvSpPr>
        <p:spPr>
          <a:xfrm>
            <a:off x="838200" y="1600200"/>
            <a:ext cx="7391400" cy="4572000"/>
          </a:xfrm>
        </p:spPr>
        <p:txBody>
          <a:bodyPr>
            <a:normAutofit/>
          </a:bodyPr>
          <a:lstStyle/>
          <a:p>
            <a:r>
              <a:rPr lang="en-US" sz="1800" dirty="0" smtClean="0"/>
              <a:t>Constraints</a:t>
            </a:r>
          </a:p>
          <a:p>
            <a:pPr lvl="1"/>
            <a:r>
              <a:rPr lang="en-US" sz="1800" dirty="0" smtClean="0"/>
              <a:t>Not </a:t>
            </a:r>
            <a:r>
              <a:rPr lang="en-US" sz="1800" dirty="0"/>
              <a:t>generally intended to defend against specialized </a:t>
            </a:r>
            <a:r>
              <a:rPr lang="en-US" sz="1800" dirty="0" smtClean="0"/>
              <a:t>attacks</a:t>
            </a:r>
          </a:p>
          <a:p>
            <a:pPr lvl="2"/>
            <a:r>
              <a:rPr lang="en-US" sz="1800" dirty="0" smtClean="0"/>
              <a:t>E.g. Doors </a:t>
            </a:r>
            <a:r>
              <a:rPr lang="en-US" sz="1800" dirty="0"/>
              <a:t>of a retail store are not designed to detect shoppers with explosives, or </a:t>
            </a:r>
            <a:r>
              <a:rPr lang="en-US" sz="1800" dirty="0" smtClean="0"/>
              <a:t>shoplifters</a:t>
            </a:r>
          </a:p>
          <a:p>
            <a:pPr lvl="1"/>
            <a:r>
              <a:rPr lang="en-US" sz="1800" dirty="0" smtClean="0"/>
              <a:t>Where </a:t>
            </a:r>
            <a:r>
              <a:rPr lang="en-US" sz="1800" dirty="0"/>
              <a:t>necessary (e.g. at airports</a:t>
            </a:r>
            <a:r>
              <a:rPr lang="en-US" sz="1800" dirty="0" smtClean="0"/>
              <a:t>)</a:t>
            </a:r>
          </a:p>
          <a:p>
            <a:pPr lvl="2"/>
            <a:r>
              <a:rPr lang="en-US" sz="1800" dirty="0" smtClean="0"/>
              <a:t>Left </a:t>
            </a:r>
            <a:r>
              <a:rPr lang="en-US" sz="1800" dirty="0"/>
              <a:t>to more specialized </a:t>
            </a:r>
            <a:r>
              <a:rPr lang="en-US" sz="1800" dirty="0" smtClean="0"/>
              <a:t>controls, e.g.</a:t>
            </a:r>
          </a:p>
          <a:p>
            <a:pPr lvl="3"/>
            <a:r>
              <a:rPr lang="en-US" sz="1800" dirty="0" smtClean="0"/>
              <a:t>Human inspectors</a:t>
            </a:r>
          </a:p>
          <a:p>
            <a:pPr lvl="3"/>
            <a:r>
              <a:rPr lang="en-US" sz="1800" dirty="0" smtClean="0"/>
              <a:t>Anti-theft technologies</a:t>
            </a:r>
          </a:p>
          <a:p>
            <a:r>
              <a:rPr lang="en-US" sz="1800" dirty="0" smtClean="0"/>
              <a:t>Benefits</a:t>
            </a:r>
          </a:p>
          <a:p>
            <a:pPr lvl="1"/>
            <a:r>
              <a:rPr lang="en-US" sz="1800" dirty="0" smtClean="0"/>
              <a:t>Very </a:t>
            </a:r>
            <a:r>
              <a:rPr lang="en-US" sz="1800" dirty="0"/>
              <a:t>effective and relatively inexpensive first line of </a:t>
            </a:r>
            <a:r>
              <a:rPr lang="en-US" sz="1800" dirty="0" smtClean="0"/>
              <a:t>defense</a:t>
            </a:r>
          </a:p>
          <a:p>
            <a:pPr lvl="1"/>
            <a:r>
              <a:rPr lang="en-US" sz="1800" dirty="0" smtClean="0"/>
              <a:t>Defend against large </a:t>
            </a:r>
            <a:r>
              <a:rPr lang="en-US" sz="1800" dirty="0"/>
              <a:t>number of common </a:t>
            </a:r>
            <a:r>
              <a:rPr lang="en-US" sz="1800" dirty="0" smtClean="0"/>
              <a:t>nuisances </a:t>
            </a:r>
            <a:endParaRPr lang="en-US" sz="1800" dirty="0"/>
          </a:p>
        </p:txBody>
      </p:sp>
    </p:spTree>
    <p:extLst>
      <p:ext uri="{BB962C8B-B14F-4D97-AF65-F5344CB8AC3E}">
        <p14:creationId xmlns:p14="http://schemas.microsoft.com/office/powerpoint/2010/main" val="1957540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29</a:t>
            </a:fld>
            <a:endParaRPr lang="en-US"/>
          </a:p>
        </p:txBody>
      </p:sp>
      <p:sp>
        <p:nvSpPr>
          <p:cNvPr id="2" name="Title 1"/>
          <p:cNvSpPr>
            <a:spLocks noGrp="1"/>
          </p:cNvSpPr>
          <p:nvPr>
            <p:ph type="title" idx="4294967295"/>
          </p:nvPr>
        </p:nvSpPr>
        <p:spPr>
          <a:xfrm>
            <a:off x="914400" y="685800"/>
            <a:ext cx="6096000" cy="868363"/>
          </a:xfrm>
        </p:spPr>
        <p:txBody>
          <a:bodyPr/>
          <a:lstStyle/>
          <a:p>
            <a:r>
              <a:rPr lang="en-US" dirty="0" smtClean="0"/>
              <a:t>Firewall arrangement</a:t>
            </a:r>
            <a:endParaRPr lang="en-US" dirty="0"/>
          </a:p>
        </p:txBody>
      </p:sp>
      <p:sp>
        <p:nvSpPr>
          <p:cNvPr id="4" name="Content Placeholder 3"/>
          <p:cNvSpPr>
            <a:spLocks noGrp="1"/>
          </p:cNvSpPr>
          <p:nvPr>
            <p:ph sz="quarter" idx="4294967295"/>
          </p:nvPr>
        </p:nvSpPr>
        <p:spPr>
          <a:xfrm>
            <a:off x="838200" y="1689970"/>
            <a:ext cx="2819400" cy="3505200"/>
          </a:xfrm>
        </p:spPr>
        <p:txBody>
          <a:bodyPr>
            <a:normAutofit/>
          </a:bodyPr>
          <a:lstStyle/>
          <a:p>
            <a:r>
              <a:rPr lang="en-US" sz="1800" dirty="0" smtClean="0"/>
              <a:t>Figure shows typical arrangement</a:t>
            </a:r>
          </a:p>
          <a:p>
            <a:pPr lvl="1"/>
            <a:r>
              <a:rPr lang="en-US" sz="1800" dirty="0" smtClean="0"/>
              <a:t>Intercept all </a:t>
            </a:r>
            <a:r>
              <a:rPr lang="en-US" sz="1800" dirty="0"/>
              <a:t>traffic between the Internet and the organization’s </a:t>
            </a:r>
            <a:r>
              <a:rPr lang="en-US" sz="1800" dirty="0" smtClean="0"/>
              <a:t>network</a:t>
            </a:r>
          </a:p>
          <a:p>
            <a:pPr lvl="1"/>
            <a:r>
              <a:rPr lang="en-US" sz="1800" dirty="0" smtClean="0"/>
              <a:t>Implement organization’s </a:t>
            </a:r>
            <a:r>
              <a:rPr lang="en-US" sz="1800" dirty="0"/>
              <a:t>traffic </a:t>
            </a:r>
            <a:r>
              <a:rPr lang="en-US" sz="1800" dirty="0" smtClean="0"/>
              <a:t>rules</a:t>
            </a:r>
            <a:endParaRPr lang="en-US" sz="1800" dirty="0"/>
          </a:p>
        </p:txBody>
      </p:sp>
      <p:pic>
        <p:nvPicPr>
          <p:cNvPr id="5" name="Picture 4" descr="Firewall.emf"/>
          <p:cNvPicPr/>
          <p:nvPr/>
        </p:nvPicPr>
        <p:blipFill>
          <a:blip r:embed="rId2"/>
          <a:srcRect/>
          <a:stretch>
            <a:fillRect/>
          </a:stretch>
        </p:blipFill>
        <p:spPr bwMode="auto">
          <a:xfrm>
            <a:off x="3352800" y="1994770"/>
            <a:ext cx="5029201" cy="3200400"/>
          </a:xfrm>
          <a:prstGeom prst="rect">
            <a:avLst/>
          </a:prstGeom>
          <a:noFill/>
          <a:ln w="9525">
            <a:noFill/>
            <a:miter lim="800000"/>
            <a:headEnd/>
            <a:tailEnd/>
          </a:ln>
        </p:spPr>
      </p:pic>
    </p:spTree>
    <p:extLst>
      <p:ext uri="{BB962C8B-B14F-4D97-AF65-F5344CB8AC3E}">
        <p14:creationId xmlns:p14="http://schemas.microsoft.com/office/powerpoint/2010/main" val="3391793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0" y="563482"/>
            <a:ext cx="5769408" cy="1362075"/>
          </a:xfrm>
        </p:spPr>
        <p:txBody>
          <a:bodyPr/>
          <a:lstStyle/>
          <a:p>
            <a:r>
              <a:rPr lang="en-US" dirty="0" smtClean="0"/>
              <a:t>Chapter 9 (week 9)</a:t>
            </a:r>
            <a:endParaRPr lang="en-US" dirty="0"/>
          </a:p>
        </p:txBody>
      </p:sp>
      <p:sp>
        <p:nvSpPr>
          <p:cNvPr id="3" name="Subtitle 2"/>
          <p:cNvSpPr>
            <a:spLocks noGrp="1"/>
          </p:cNvSpPr>
          <p:nvPr>
            <p:ph type="body" idx="1"/>
          </p:nvPr>
        </p:nvSpPr>
        <p:spPr/>
        <p:txBody>
          <a:bodyPr/>
          <a:lstStyle/>
          <a:p>
            <a:r>
              <a:rPr lang="en-US" dirty="0" smtClean="0"/>
              <a:t>Hardware and </a:t>
            </a:r>
            <a:r>
              <a:rPr lang="en-US" smtClean="0"/>
              <a:t>Software Controls</a:t>
            </a:r>
            <a:endParaRPr lang="en-US" dirty="0"/>
          </a:p>
        </p:txBody>
      </p:sp>
    </p:spTree>
    <p:extLst>
      <p:ext uri="{BB962C8B-B14F-4D97-AF65-F5344CB8AC3E}">
        <p14:creationId xmlns:p14="http://schemas.microsoft.com/office/powerpoint/2010/main" val="16765537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588" y="3962400"/>
            <a:ext cx="8124825"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B92A50E9-E5F6-4F1F-91E8-37824CF40063}" type="slidenum">
              <a:rPr lang="en-US" smtClean="0"/>
              <a:pPr/>
              <a:t>30</a:t>
            </a:fld>
            <a:endParaRPr lang="en-US" dirty="0"/>
          </a:p>
        </p:txBody>
      </p:sp>
      <p:sp>
        <p:nvSpPr>
          <p:cNvPr id="2" name="Title 1"/>
          <p:cNvSpPr>
            <a:spLocks noGrp="1"/>
          </p:cNvSpPr>
          <p:nvPr>
            <p:ph type="title" idx="4294967295"/>
          </p:nvPr>
        </p:nvSpPr>
        <p:spPr>
          <a:xfrm>
            <a:off x="914400" y="838200"/>
            <a:ext cx="5275263" cy="792163"/>
          </a:xfrm>
        </p:spPr>
        <p:txBody>
          <a:bodyPr/>
          <a:lstStyle/>
          <a:p>
            <a:r>
              <a:rPr lang="en-US" dirty="0" smtClean="0"/>
              <a:t>Firewall rules</a:t>
            </a:r>
            <a:endParaRPr lang="en-US" dirty="0"/>
          </a:p>
        </p:txBody>
      </p:sp>
      <p:sp>
        <p:nvSpPr>
          <p:cNvPr id="4" name="Content Placeholder 3"/>
          <p:cNvSpPr>
            <a:spLocks noGrp="1"/>
          </p:cNvSpPr>
          <p:nvPr>
            <p:ph sz="quarter" idx="4294967295"/>
          </p:nvPr>
        </p:nvSpPr>
        <p:spPr>
          <a:xfrm>
            <a:off x="533400" y="1676400"/>
            <a:ext cx="8229600" cy="3657600"/>
          </a:xfrm>
        </p:spPr>
        <p:txBody>
          <a:bodyPr>
            <a:normAutofit/>
          </a:bodyPr>
          <a:lstStyle/>
          <a:p>
            <a:pPr marL="0" indent="0">
              <a:buNone/>
            </a:pPr>
            <a:r>
              <a:rPr lang="en-US" sz="1800" dirty="0" smtClean="0"/>
              <a:t>Specified using ACL syntax, e.g.</a:t>
            </a:r>
          </a:p>
          <a:p>
            <a:pPr>
              <a:buFont typeface="+mj-lt"/>
              <a:buAutoNum type="arabicPeriod"/>
            </a:pPr>
            <a:r>
              <a:rPr lang="en-US" sz="1800" dirty="0" smtClean="0">
                <a:latin typeface="Courier New" pitchFamily="49" charset="0"/>
                <a:cs typeface="Courier New" pitchFamily="49" charset="0"/>
              </a:rPr>
              <a:t>pass  in  quick </a:t>
            </a:r>
            <a:r>
              <a:rPr lang="en-US" sz="1800" dirty="0">
                <a:latin typeface="Courier New" pitchFamily="49" charset="0"/>
                <a:cs typeface="Courier New" pitchFamily="49" charset="0"/>
              </a:rPr>
              <a:t>from 192.168.1.0/24 to 192.168.10.50 </a:t>
            </a:r>
          </a:p>
          <a:p>
            <a:pPr>
              <a:buFont typeface="+mj-lt"/>
              <a:buAutoNum type="arabicPeriod"/>
            </a:pPr>
            <a:r>
              <a:rPr lang="en-US" sz="1800" dirty="0" smtClean="0">
                <a:latin typeface="Courier New" pitchFamily="49" charset="0"/>
                <a:cs typeface="Courier New" pitchFamily="49" charset="0"/>
              </a:rPr>
              <a:t>pass  out </a:t>
            </a:r>
            <a:r>
              <a:rPr lang="en-US" sz="1800" dirty="0">
                <a:latin typeface="Courier New" pitchFamily="49" charset="0"/>
                <a:cs typeface="Courier New" pitchFamily="49" charset="0"/>
              </a:rPr>
              <a:t>quick from 192.168.10.50 to 192.168.1.0/24</a:t>
            </a:r>
          </a:p>
          <a:p>
            <a:pPr>
              <a:buFont typeface="+mj-lt"/>
              <a:buAutoNum type="arabicPeriod"/>
            </a:pPr>
            <a:r>
              <a:rPr lang="en-US" sz="1800" dirty="0" smtClean="0">
                <a:latin typeface="Courier New" pitchFamily="49" charset="0"/>
                <a:cs typeface="Courier New" pitchFamily="49" charset="0"/>
              </a:rPr>
              <a:t>pass  in  log </a:t>
            </a:r>
            <a:r>
              <a:rPr lang="en-US" sz="1800" dirty="0">
                <a:latin typeface="Courier New" pitchFamily="49" charset="0"/>
                <a:cs typeface="Courier New" pitchFamily="49" charset="0"/>
              </a:rPr>
              <a:t>quick from any to any port = 22</a:t>
            </a:r>
          </a:p>
          <a:p>
            <a:pPr>
              <a:buFont typeface="+mj-lt"/>
              <a:buAutoNum type="arabicPeriod"/>
            </a:pPr>
            <a:r>
              <a:rPr lang="en-US" sz="1800" dirty="0" smtClean="0">
                <a:latin typeface="Courier New" pitchFamily="49" charset="0"/>
                <a:cs typeface="Courier New" pitchFamily="49" charset="0"/>
              </a:rPr>
              <a:t>pass  out </a:t>
            </a:r>
            <a:r>
              <a:rPr lang="en-US" sz="1800" dirty="0">
                <a:latin typeface="Courier New" pitchFamily="49" charset="0"/>
                <a:cs typeface="Courier New" pitchFamily="49" charset="0"/>
              </a:rPr>
              <a:t>log quick from any port = 22 to any</a:t>
            </a:r>
          </a:p>
          <a:p>
            <a:pPr>
              <a:buFont typeface="+mj-lt"/>
              <a:buAutoNum type="arabicPeriod"/>
            </a:pPr>
            <a:r>
              <a:rPr lang="en-US" sz="1800" dirty="0" smtClean="0">
                <a:latin typeface="Courier New" pitchFamily="49" charset="0"/>
                <a:cs typeface="Courier New" pitchFamily="49" charset="0"/>
              </a:rPr>
              <a:t>block </a:t>
            </a:r>
            <a:r>
              <a:rPr lang="en-US" sz="1800" dirty="0">
                <a:latin typeface="Courier New" pitchFamily="49" charset="0"/>
                <a:cs typeface="Courier New" pitchFamily="49" charset="0"/>
              </a:rPr>
              <a:t>in </a:t>
            </a:r>
            <a:r>
              <a:rPr lang="en-US" sz="1800" dirty="0" smtClean="0">
                <a:latin typeface="Courier New" pitchFamily="49" charset="0"/>
                <a:cs typeface="Courier New" pitchFamily="49" charset="0"/>
              </a:rPr>
              <a:t> all </a:t>
            </a:r>
            <a:endParaRPr lang="en-US" sz="1800" dirty="0">
              <a:latin typeface="Courier New" pitchFamily="49" charset="0"/>
              <a:cs typeface="Courier New" pitchFamily="49" charset="0"/>
            </a:endParaRPr>
          </a:p>
          <a:p>
            <a:pPr>
              <a:buFont typeface="+mj-lt"/>
              <a:buAutoNum type="arabicPeriod"/>
            </a:pPr>
            <a:r>
              <a:rPr lang="en-US" sz="1800" dirty="0" smtClean="0">
                <a:latin typeface="Courier New" pitchFamily="49" charset="0"/>
                <a:cs typeface="Courier New" pitchFamily="49" charset="0"/>
              </a:rPr>
              <a:t>block out all</a:t>
            </a:r>
          </a:p>
          <a:p>
            <a:pPr marL="0" indent="0">
              <a:buNone/>
            </a:pPr>
            <a:endParaRPr lang="en-US" sz="2000" dirty="0">
              <a:latin typeface="Courier New" pitchFamily="49" charset="0"/>
              <a:cs typeface="Courier New" pitchFamily="49" charset="0"/>
            </a:endParaRPr>
          </a:p>
        </p:txBody>
      </p:sp>
    </p:spTree>
    <p:extLst>
      <p:ext uri="{BB962C8B-B14F-4D97-AF65-F5344CB8AC3E}">
        <p14:creationId xmlns:p14="http://schemas.microsoft.com/office/powerpoint/2010/main" val="26213286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31</a:t>
            </a:fld>
            <a:endParaRPr lang="en-US" dirty="0"/>
          </a:p>
        </p:txBody>
      </p:sp>
      <p:sp>
        <p:nvSpPr>
          <p:cNvPr id="2" name="Title 1"/>
          <p:cNvSpPr>
            <a:spLocks noGrp="1"/>
          </p:cNvSpPr>
          <p:nvPr>
            <p:ph type="title" idx="4294967295"/>
          </p:nvPr>
        </p:nvSpPr>
        <p:spPr>
          <a:xfrm>
            <a:off x="838200" y="762000"/>
            <a:ext cx="5275263" cy="792163"/>
          </a:xfrm>
        </p:spPr>
        <p:txBody>
          <a:bodyPr/>
          <a:lstStyle/>
          <a:p>
            <a:r>
              <a:rPr lang="en-US" dirty="0" smtClean="0"/>
              <a:t>Firewall limitations</a:t>
            </a:r>
            <a:endParaRPr lang="en-US" dirty="0"/>
          </a:p>
        </p:txBody>
      </p:sp>
      <p:sp>
        <p:nvSpPr>
          <p:cNvPr id="4" name="Content Placeholder 3"/>
          <p:cNvSpPr>
            <a:spLocks noGrp="1"/>
          </p:cNvSpPr>
          <p:nvPr>
            <p:ph sz="quarter" idx="4294967295"/>
          </p:nvPr>
        </p:nvSpPr>
        <p:spPr>
          <a:xfrm>
            <a:off x="838200" y="1676400"/>
            <a:ext cx="7543800" cy="4800600"/>
          </a:xfrm>
        </p:spPr>
        <p:txBody>
          <a:bodyPr>
            <a:normAutofit/>
          </a:bodyPr>
          <a:lstStyle/>
          <a:p>
            <a:r>
              <a:rPr lang="en-US" sz="1800" dirty="0" smtClean="0"/>
              <a:t>Defenseless against insiders </a:t>
            </a:r>
            <a:r>
              <a:rPr lang="en-US" sz="1800" dirty="0"/>
              <a:t>and unregulated </a:t>
            </a:r>
            <a:r>
              <a:rPr lang="en-US" sz="1800" dirty="0" smtClean="0"/>
              <a:t>traffic</a:t>
            </a:r>
          </a:p>
          <a:p>
            <a:pPr lvl="1"/>
            <a:r>
              <a:rPr lang="en-US" sz="1800" dirty="0" smtClean="0"/>
              <a:t>Protect against </a:t>
            </a:r>
            <a:r>
              <a:rPr lang="en-US" sz="1800" dirty="0"/>
              <a:t>attacks originating outside the </a:t>
            </a:r>
            <a:r>
              <a:rPr lang="en-US" sz="1800" dirty="0" smtClean="0"/>
              <a:t>network</a:t>
            </a:r>
          </a:p>
          <a:p>
            <a:pPr lvl="1"/>
            <a:r>
              <a:rPr lang="en-US" sz="1800" dirty="0" smtClean="0"/>
              <a:t>Traffic inside </a:t>
            </a:r>
            <a:r>
              <a:rPr lang="en-US" sz="1800" dirty="0"/>
              <a:t>the organization </a:t>
            </a:r>
            <a:r>
              <a:rPr lang="en-US" sz="1800" dirty="0" smtClean="0"/>
              <a:t>does not cross firewall</a:t>
            </a:r>
          </a:p>
          <a:p>
            <a:pPr lvl="1"/>
            <a:r>
              <a:rPr lang="en-US" sz="1800" dirty="0" smtClean="0"/>
              <a:t>Compromised computer can </a:t>
            </a:r>
            <a:r>
              <a:rPr lang="en-US" sz="1800" dirty="0"/>
              <a:t>steal data from other </a:t>
            </a:r>
            <a:r>
              <a:rPr lang="en-US" sz="1800" dirty="0" smtClean="0"/>
              <a:t>computers</a:t>
            </a:r>
          </a:p>
          <a:p>
            <a:r>
              <a:rPr lang="en-US" sz="1800" dirty="0" smtClean="0"/>
              <a:t>Defenseless against user practices</a:t>
            </a:r>
            <a:endParaRPr lang="en-US" sz="1800" dirty="0"/>
          </a:p>
          <a:p>
            <a:pPr lvl="1"/>
            <a:r>
              <a:rPr lang="en-US" sz="1800" dirty="0" smtClean="0"/>
              <a:t>Flash </a:t>
            </a:r>
            <a:r>
              <a:rPr lang="en-US" sz="1800" dirty="0"/>
              <a:t>storage </a:t>
            </a:r>
            <a:r>
              <a:rPr lang="en-US" sz="1800" dirty="0" smtClean="0"/>
              <a:t>devices</a:t>
            </a:r>
            <a:endParaRPr lang="en-US" sz="1800" dirty="0"/>
          </a:p>
          <a:p>
            <a:r>
              <a:rPr lang="en-US" sz="1800" dirty="0" smtClean="0"/>
              <a:t>Defenseless against encrypted traffic</a:t>
            </a:r>
          </a:p>
          <a:p>
            <a:pPr lvl="1"/>
            <a:r>
              <a:rPr lang="en-US" sz="1800" dirty="0" smtClean="0"/>
              <a:t>Cannot </a:t>
            </a:r>
            <a:r>
              <a:rPr lang="en-US" sz="1800" dirty="0"/>
              <a:t>be </a:t>
            </a:r>
            <a:r>
              <a:rPr lang="en-US" sz="1800" dirty="0" smtClean="0"/>
              <a:t>inspected</a:t>
            </a:r>
          </a:p>
          <a:p>
            <a:pPr lvl="2"/>
            <a:r>
              <a:rPr lang="en-US" sz="1800" dirty="0" smtClean="0"/>
              <a:t>E.g. SSL traffic</a:t>
            </a:r>
            <a:endParaRPr lang="en-US" sz="1800" dirty="0"/>
          </a:p>
          <a:p>
            <a:r>
              <a:rPr lang="en-US" sz="1800" dirty="0" smtClean="0"/>
              <a:t>Configuration</a:t>
            </a:r>
          </a:p>
          <a:p>
            <a:pPr lvl="1"/>
            <a:r>
              <a:rPr lang="en-US" sz="1800" dirty="0" smtClean="0"/>
              <a:t>Poorly </a:t>
            </a:r>
            <a:r>
              <a:rPr lang="en-US" sz="1800" dirty="0"/>
              <a:t>configured </a:t>
            </a:r>
            <a:r>
              <a:rPr lang="en-US" sz="1800" dirty="0" smtClean="0"/>
              <a:t>firewall</a:t>
            </a:r>
          </a:p>
          <a:p>
            <a:pPr lvl="1"/>
            <a:r>
              <a:rPr lang="en-US" sz="1800" dirty="0" smtClean="0"/>
              <a:t>Only provides illusion </a:t>
            </a:r>
            <a:r>
              <a:rPr lang="en-US" sz="1800" dirty="0"/>
              <a:t>of </a:t>
            </a:r>
            <a:r>
              <a:rPr lang="en-US" sz="1800" dirty="0" smtClean="0"/>
              <a:t>security</a:t>
            </a:r>
            <a:endParaRPr lang="en-US" sz="1800" dirty="0"/>
          </a:p>
        </p:txBody>
      </p:sp>
    </p:spTree>
    <p:extLst>
      <p:ext uri="{BB962C8B-B14F-4D97-AF65-F5344CB8AC3E}">
        <p14:creationId xmlns:p14="http://schemas.microsoft.com/office/powerpoint/2010/main" val="29772418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32</a:t>
            </a:fld>
            <a:endParaRPr lang="en-US" dirty="0"/>
          </a:p>
        </p:txBody>
      </p:sp>
      <p:sp>
        <p:nvSpPr>
          <p:cNvPr id="2" name="Title 1"/>
          <p:cNvSpPr>
            <a:spLocks noGrp="1"/>
          </p:cNvSpPr>
          <p:nvPr>
            <p:ph type="title" idx="4294967295"/>
          </p:nvPr>
        </p:nvSpPr>
        <p:spPr>
          <a:xfrm>
            <a:off x="838200" y="838200"/>
            <a:ext cx="5275263" cy="715963"/>
          </a:xfrm>
        </p:spPr>
        <p:txBody>
          <a:bodyPr>
            <a:normAutofit fontScale="90000"/>
          </a:bodyPr>
          <a:lstStyle/>
          <a:p>
            <a:r>
              <a:rPr lang="en-US" dirty="0" smtClean="0"/>
              <a:t>Firewall types</a:t>
            </a:r>
            <a:endParaRPr lang="en-US" dirty="0"/>
          </a:p>
        </p:txBody>
      </p:sp>
      <p:sp>
        <p:nvSpPr>
          <p:cNvPr id="4" name="Content Placeholder 3"/>
          <p:cNvSpPr>
            <a:spLocks noGrp="1"/>
          </p:cNvSpPr>
          <p:nvPr>
            <p:ph sz="quarter" idx="4294967295"/>
          </p:nvPr>
        </p:nvSpPr>
        <p:spPr>
          <a:xfrm>
            <a:off x="914400" y="1676400"/>
            <a:ext cx="7467600" cy="4267200"/>
          </a:xfrm>
        </p:spPr>
        <p:txBody>
          <a:bodyPr>
            <a:noAutofit/>
          </a:bodyPr>
          <a:lstStyle/>
          <a:p>
            <a:pPr marL="457200" indent="-457200">
              <a:buFont typeface="+mj-lt"/>
              <a:buAutoNum type="arabicPeriod"/>
            </a:pPr>
            <a:r>
              <a:rPr lang="en-US" sz="1800" dirty="0" smtClean="0"/>
              <a:t>Packet </a:t>
            </a:r>
            <a:r>
              <a:rPr lang="en-US" sz="1800" dirty="0"/>
              <a:t>filtering </a:t>
            </a:r>
            <a:r>
              <a:rPr lang="en-US" sz="1800" dirty="0" smtClean="0"/>
              <a:t>firewalls</a:t>
            </a:r>
          </a:p>
          <a:p>
            <a:pPr lvl="1"/>
            <a:r>
              <a:rPr lang="en-US" sz="1800" dirty="0" smtClean="0"/>
              <a:t>Examine protocol </a:t>
            </a:r>
            <a:r>
              <a:rPr lang="en-US" sz="1800" dirty="0"/>
              <a:t>header fields </a:t>
            </a:r>
            <a:r>
              <a:rPr lang="en-US" sz="1800" dirty="0" smtClean="0"/>
              <a:t>to </a:t>
            </a:r>
            <a:r>
              <a:rPr lang="en-US" sz="1800" dirty="0"/>
              <a:t>determine </a:t>
            </a:r>
            <a:r>
              <a:rPr lang="en-US" sz="1800" dirty="0" smtClean="0"/>
              <a:t>entry, e.g.</a:t>
            </a:r>
          </a:p>
          <a:p>
            <a:pPr lvl="2"/>
            <a:r>
              <a:rPr lang="en-US" sz="1800" dirty="0" smtClean="0"/>
              <a:t>Source </a:t>
            </a:r>
            <a:r>
              <a:rPr lang="en-US" sz="1800" dirty="0"/>
              <a:t>and destination IP </a:t>
            </a:r>
            <a:r>
              <a:rPr lang="en-US" sz="1800" dirty="0" smtClean="0"/>
              <a:t>addresses</a:t>
            </a:r>
          </a:p>
          <a:p>
            <a:pPr lvl="2"/>
            <a:r>
              <a:rPr lang="en-US" sz="1800" dirty="0" smtClean="0"/>
              <a:t>Destination </a:t>
            </a:r>
            <a:r>
              <a:rPr lang="en-US" sz="1800" dirty="0"/>
              <a:t>port </a:t>
            </a:r>
            <a:r>
              <a:rPr lang="en-US" sz="1800" dirty="0" smtClean="0"/>
              <a:t>address</a:t>
            </a:r>
          </a:p>
          <a:p>
            <a:pPr lvl="2"/>
            <a:r>
              <a:rPr lang="en-US" sz="1800" dirty="0" smtClean="0"/>
              <a:t>TCP flags</a:t>
            </a:r>
          </a:p>
          <a:p>
            <a:pPr lvl="1"/>
            <a:r>
              <a:rPr lang="en-US" sz="1800" dirty="0" smtClean="0"/>
              <a:t>Example usage</a:t>
            </a:r>
          </a:p>
          <a:p>
            <a:pPr lvl="2"/>
            <a:r>
              <a:rPr lang="en-US" sz="1800" dirty="0" smtClean="0"/>
              <a:t>Block </a:t>
            </a:r>
            <a:r>
              <a:rPr lang="en-US" sz="1800" dirty="0"/>
              <a:t>incoming packets from </a:t>
            </a:r>
            <a:r>
              <a:rPr lang="en-US" sz="1800" dirty="0" smtClean="0"/>
              <a:t>ISP with history </a:t>
            </a:r>
            <a:r>
              <a:rPr lang="en-US" sz="1800" dirty="0"/>
              <a:t>of sending </a:t>
            </a:r>
            <a:r>
              <a:rPr lang="en-US" sz="1800" dirty="0" smtClean="0"/>
              <a:t>spam</a:t>
            </a:r>
          </a:p>
          <a:p>
            <a:pPr lvl="3"/>
            <a:r>
              <a:rPr lang="en-US" sz="1800" dirty="0" smtClean="0"/>
              <a:t>Host </a:t>
            </a:r>
            <a:r>
              <a:rPr lang="en-US" sz="1800" dirty="0"/>
              <a:t>or ISP </a:t>
            </a:r>
            <a:r>
              <a:rPr lang="en-US" sz="1800" dirty="0" smtClean="0"/>
              <a:t>identified </a:t>
            </a:r>
            <a:r>
              <a:rPr lang="en-US" sz="1800" dirty="0"/>
              <a:t>by the source IP address </a:t>
            </a:r>
            <a:r>
              <a:rPr lang="en-US" sz="1800" dirty="0" smtClean="0"/>
              <a:t>field</a:t>
            </a:r>
          </a:p>
          <a:p>
            <a:pPr marL="457200" indent="-457200">
              <a:buFont typeface="+mj-lt"/>
              <a:buAutoNum type="arabicPeriod"/>
            </a:pPr>
            <a:r>
              <a:rPr lang="en-US" sz="1800" dirty="0" smtClean="0"/>
              <a:t>Deep </a:t>
            </a:r>
            <a:r>
              <a:rPr lang="en-US" sz="1800" dirty="0"/>
              <a:t>packet inspection </a:t>
            </a:r>
            <a:r>
              <a:rPr lang="en-US" sz="1800" dirty="0" smtClean="0"/>
              <a:t>firewalls</a:t>
            </a:r>
          </a:p>
          <a:p>
            <a:pPr lvl="1"/>
            <a:r>
              <a:rPr lang="en-US" sz="1800" dirty="0" smtClean="0"/>
              <a:t>Examine </a:t>
            </a:r>
            <a:r>
              <a:rPr lang="en-US" sz="1800" dirty="0"/>
              <a:t>packet </a:t>
            </a:r>
            <a:r>
              <a:rPr lang="en-US" sz="1800" dirty="0" smtClean="0"/>
              <a:t>data, </a:t>
            </a:r>
            <a:r>
              <a:rPr lang="en-US" sz="1800" dirty="0"/>
              <a:t>in addition to </a:t>
            </a:r>
            <a:r>
              <a:rPr lang="en-US" sz="1800" dirty="0" smtClean="0"/>
              <a:t>protocol headers</a:t>
            </a:r>
            <a:endParaRPr lang="en-US" sz="1800" dirty="0"/>
          </a:p>
          <a:p>
            <a:pPr lvl="2"/>
            <a:r>
              <a:rPr lang="en-US" sz="1800" dirty="0" smtClean="0"/>
              <a:t>Compare </a:t>
            </a:r>
            <a:r>
              <a:rPr lang="en-US" sz="1800" dirty="0"/>
              <a:t>against </a:t>
            </a:r>
            <a:r>
              <a:rPr lang="en-US" sz="1800" dirty="0" smtClean="0"/>
              <a:t>database </a:t>
            </a:r>
            <a:r>
              <a:rPr lang="en-US" sz="1800" dirty="0"/>
              <a:t>of known malicious </a:t>
            </a:r>
            <a:r>
              <a:rPr lang="en-US" sz="1800" dirty="0" smtClean="0"/>
              <a:t>payloads</a:t>
            </a:r>
          </a:p>
          <a:p>
            <a:pPr lvl="3"/>
            <a:r>
              <a:rPr lang="en-US" sz="1800" dirty="0" smtClean="0"/>
              <a:t>Identify payloads that attempt </a:t>
            </a:r>
            <a:r>
              <a:rPr lang="en-US" sz="1800" dirty="0"/>
              <a:t>to launch buffer overflow or other </a:t>
            </a:r>
            <a:r>
              <a:rPr lang="en-US" sz="1800" dirty="0" smtClean="0"/>
              <a:t>attacks</a:t>
            </a:r>
            <a:endParaRPr lang="en-US" sz="1800" dirty="0"/>
          </a:p>
        </p:txBody>
      </p:sp>
    </p:spTree>
    <p:extLst>
      <p:ext uri="{BB962C8B-B14F-4D97-AF65-F5344CB8AC3E}">
        <p14:creationId xmlns:p14="http://schemas.microsoft.com/office/powerpoint/2010/main" val="7047787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33</a:t>
            </a:fld>
            <a:endParaRPr lang="en-US" dirty="0"/>
          </a:p>
        </p:txBody>
      </p:sp>
      <p:sp>
        <p:nvSpPr>
          <p:cNvPr id="2" name="Title 1"/>
          <p:cNvSpPr>
            <a:spLocks noGrp="1"/>
          </p:cNvSpPr>
          <p:nvPr>
            <p:ph type="title" idx="4294967295"/>
          </p:nvPr>
        </p:nvSpPr>
        <p:spPr>
          <a:xfrm>
            <a:off x="914400" y="914400"/>
            <a:ext cx="7315200" cy="639763"/>
          </a:xfrm>
        </p:spPr>
        <p:txBody>
          <a:bodyPr>
            <a:normAutofit fontScale="90000"/>
          </a:bodyPr>
          <a:lstStyle/>
          <a:p>
            <a:r>
              <a:rPr lang="en-US" dirty="0" smtClean="0"/>
              <a:t>Typical firewall organization</a:t>
            </a:r>
            <a:endParaRPr lang="en-US" dirty="0"/>
          </a:p>
        </p:txBody>
      </p:sp>
      <p:sp>
        <p:nvSpPr>
          <p:cNvPr id="4" name="Content Placeholder 3"/>
          <p:cNvSpPr>
            <a:spLocks noGrp="1"/>
          </p:cNvSpPr>
          <p:nvPr>
            <p:ph sz="quarter" idx="4294967295"/>
          </p:nvPr>
        </p:nvSpPr>
        <p:spPr>
          <a:xfrm>
            <a:off x="914400" y="1676400"/>
            <a:ext cx="7391400" cy="4267200"/>
          </a:xfrm>
        </p:spPr>
        <p:txBody>
          <a:bodyPr>
            <a:normAutofit fontScale="70000" lnSpcReduction="20000"/>
          </a:bodyPr>
          <a:lstStyle/>
          <a:p>
            <a:r>
              <a:rPr lang="en-US" dirty="0" smtClean="0"/>
              <a:t>Typical deployment involves</a:t>
            </a:r>
          </a:p>
          <a:p>
            <a:pPr lvl="1"/>
            <a:r>
              <a:rPr lang="en-US" dirty="0" smtClean="0"/>
              <a:t>Perimeter firewall</a:t>
            </a:r>
          </a:p>
          <a:p>
            <a:pPr lvl="2"/>
            <a:r>
              <a:rPr lang="en-US" dirty="0" smtClean="0"/>
              <a:t>Lies </a:t>
            </a:r>
            <a:r>
              <a:rPr lang="en-US" dirty="0"/>
              <a:t>between the external network and the </a:t>
            </a:r>
            <a:r>
              <a:rPr lang="en-US" dirty="0" smtClean="0"/>
              <a:t>organization</a:t>
            </a:r>
          </a:p>
          <a:p>
            <a:pPr lvl="2"/>
            <a:r>
              <a:rPr lang="en-US" dirty="0" smtClean="0"/>
              <a:t>Allows </a:t>
            </a:r>
            <a:r>
              <a:rPr lang="en-US" dirty="0"/>
              <a:t>hosts outside the organization to access public-facing </a:t>
            </a:r>
            <a:r>
              <a:rPr lang="en-US" dirty="0" smtClean="0"/>
              <a:t>services</a:t>
            </a:r>
          </a:p>
          <a:p>
            <a:pPr lvl="3"/>
            <a:r>
              <a:rPr lang="en-US" dirty="0" smtClean="0"/>
              <a:t>E.g. web</a:t>
            </a:r>
            <a:r>
              <a:rPr lang="en-US" dirty="0"/>
              <a:t>, email and DNS.</a:t>
            </a:r>
          </a:p>
          <a:p>
            <a:pPr lvl="1"/>
            <a:r>
              <a:rPr lang="en-US" dirty="0" smtClean="0"/>
              <a:t>De-militarized zone</a:t>
            </a:r>
          </a:p>
          <a:p>
            <a:pPr lvl="2"/>
            <a:r>
              <a:rPr lang="en-US" dirty="0"/>
              <a:t>N</a:t>
            </a:r>
            <a:r>
              <a:rPr lang="en-US" dirty="0" smtClean="0"/>
              <a:t>etwork between external network </a:t>
            </a:r>
            <a:r>
              <a:rPr lang="en-US" dirty="0"/>
              <a:t>and </a:t>
            </a:r>
            <a:r>
              <a:rPr lang="en-US" dirty="0" smtClean="0"/>
              <a:t>organization’s </a:t>
            </a:r>
            <a:r>
              <a:rPr lang="en-US" dirty="0"/>
              <a:t>internal </a:t>
            </a:r>
            <a:r>
              <a:rPr lang="en-US" dirty="0" smtClean="0"/>
              <a:t>network</a:t>
            </a:r>
          </a:p>
          <a:p>
            <a:pPr lvl="3"/>
            <a:r>
              <a:rPr lang="en-US" dirty="0" smtClean="0"/>
              <a:t>Hosts </a:t>
            </a:r>
            <a:r>
              <a:rPr lang="en-US" dirty="0"/>
              <a:t>external services such as http, </a:t>
            </a:r>
            <a:r>
              <a:rPr lang="en-US" dirty="0" err="1"/>
              <a:t>smtp</a:t>
            </a:r>
            <a:r>
              <a:rPr lang="en-US" dirty="0"/>
              <a:t> and </a:t>
            </a:r>
            <a:r>
              <a:rPr lang="en-US" dirty="0" smtClean="0"/>
              <a:t>DNS</a:t>
            </a:r>
          </a:p>
          <a:p>
            <a:pPr lvl="1"/>
            <a:r>
              <a:rPr lang="en-US" dirty="0" smtClean="0"/>
              <a:t>Interior firewall</a:t>
            </a:r>
          </a:p>
          <a:p>
            <a:pPr lvl="2"/>
            <a:r>
              <a:rPr lang="en-US" dirty="0" smtClean="0"/>
              <a:t>Limits </a:t>
            </a:r>
            <a:r>
              <a:rPr lang="en-US" dirty="0"/>
              <a:t>access to </a:t>
            </a:r>
            <a:r>
              <a:rPr lang="en-US" dirty="0" smtClean="0"/>
              <a:t>organization’s </a:t>
            </a:r>
            <a:r>
              <a:rPr lang="en-US" dirty="0"/>
              <a:t>internal </a:t>
            </a:r>
            <a:r>
              <a:rPr lang="en-US" dirty="0" smtClean="0"/>
              <a:t>network</a:t>
            </a:r>
          </a:p>
          <a:p>
            <a:pPr lvl="3"/>
            <a:r>
              <a:rPr lang="en-US" dirty="0" smtClean="0"/>
              <a:t>Specific </a:t>
            </a:r>
            <a:r>
              <a:rPr lang="en-US" dirty="0"/>
              <a:t>applications for requests originating from specific </a:t>
            </a:r>
            <a:r>
              <a:rPr lang="en-US" dirty="0" smtClean="0"/>
              <a:t>hosts</a:t>
            </a:r>
          </a:p>
          <a:p>
            <a:pPr lvl="4"/>
            <a:r>
              <a:rPr lang="en-US" dirty="0" smtClean="0"/>
              <a:t>E.g. Student learning system and records database</a:t>
            </a:r>
            <a:endParaRPr lang="en-US" dirty="0"/>
          </a:p>
          <a:p>
            <a:pPr lvl="1"/>
            <a:r>
              <a:rPr lang="en-US" dirty="0" smtClean="0"/>
              <a:t>Militarized zone</a:t>
            </a:r>
            <a:endParaRPr lang="en-US" dirty="0"/>
          </a:p>
          <a:p>
            <a:pPr lvl="2"/>
            <a:r>
              <a:rPr lang="en-US" dirty="0" smtClean="0"/>
              <a:t>Location </a:t>
            </a:r>
            <a:r>
              <a:rPr lang="en-US" dirty="0"/>
              <a:t>of all the organization’s information </a:t>
            </a:r>
            <a:r>
              <a:rPr lang="en-US" dirty="0" smtClean="0"/>
              <a:t>assets</a:t>
            </a:r>
            <a:endParaRPr lang="en-US" dirty="0"/>
          </a:p>
        </p:txBody>
      </p:sp>
    </p:spTree>
    <p:extLst>
      <p:ext uri="{BB962C8B-B14F-4D97-AF65-F5344CB8AC3E}">
        <p14:creationId xmlns:p14="http://schemas.microsoft.com/office/powerpoint/2010/main" val="19493472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34</a:t>
            </a:fld>
            <a:endParaRPr lang="en-US"/>
          </a:p>
        </p:txBody>
      </p:sp>
      <p:sp>
        <p:nvSpPr>
          <p:cNvPr id="2" name="Title 1"/>
          <p:cNvSpPr>
            <a:spLocks noGrp="1"/>
          </p:cNvSpPr>
          <p:nvPr>
            <p:ph type="title" idx="4294967295"/>
          </p:nvPr>
        </p:nvSpPr>
        <p:spPr>
          <a:xfrm>
            <a:off x="923365" y="762000"/>
            <a:ext cx="7315200" cy="792163"/>
          </a:xfrm>
        </p:spPr>
        <p:txBody>
          <a:bodyPr>
            <a:normAutofit/>
          </a:bodyPr>
          <a:lstStyle/>
          <a:p>
            <a:r>
              <a:rPr lang="en-US" dirty="0" smtClean="0"/>
              <a:t>Typical firewall organization</a:t>
            </a:r>
            <a:endParaRPr lang="en-US" dirty="0"/>
          </a:p>
        </p:txBody>
      </p:sp>
      <p:pic>
        <p:nvPicPr>
          <p:cNvPr id="5" name="Picture 4" descr="DMZ.emf"/>
          <p:cNvPicPr>
            <a:picLocks noChangeAspect="1"/>
          </p:cNvPicPr>
          <p:nvPr/>
        </p:nvPicPr>
        <p:blipFill>
          <a:blip r:embed="rId2"/>
          <a:srcRect/>
          <a:stretch>
            <a:fillRect/>
          </a:stretch>
        </p:blipFill>
        <p:spPr bwMode="auto">
          <a:xfrm>
            <a:off x="694765" y="1981200"/>
            <a:ext cx="7772400" cy="3370830"/>
          </a:xfrm>
          <a:prstGeom prst="rect">
            <a:avLst/>
          </a:prstGeom>
          <a:noFill/>
          <a:ln w="9525">
            <a:noFill/>
            <a:miter lim="800000"/>
            <a:headEnd/>
            <a:tailEnd/>
          </a:ln>
        </p:spPr>
      </p:pic>
    </p:spTree>
    <p:extLst>
      <p:ext uri="{BB962C8B-B14F-4D97-AF65-F5344CB8AC3E}">
        <p14:creationId xmlns:p14="http://schemas.microsoft.com/office/powerpoint/2010/main" val="2849750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35</a:t>
            </a:fld>
            <a:endParaRPr lang="en-US" dirty="0"/>
          </a:p>
        </p:txBody>
      </p:sp>
      <p:sp>
        <p:nvSpPr>
          <p:cNvPr id="2" name="Title 1"/>
          <p:cNvSpPr>
            <a:spLocks noGrp="1"/>
          </p:cNvSpPr>
          <p:nvPr>
            <p:ph type="title" idx="4294967295"/>
          </p:nvPr>
        </p:nvSpPr>
        <p:spPr>
          <a:xfrm>
            <a:off x="609600" y="838200"/>
            <a:ext cx="8305800" cy="838200"/>
          </a:xfrm>
        </p:spPr>
        <p:txBody>
          <a:bodyPr/>
          <a:lstStyle/>
          <a:p>
            <a:r>
              <a:rPr lang="en-US" dirty="0" smtClean="0"/>
              <a:t>Basic firewall recommendations</a:t>
            </a:r>
            <a:endParaRPr lang="en-US" dirty="0"/>
          </a:p>
        </p:txBody>
      </p:sp>
      <p:sp>
        <p:nvSpPr>
          <p:cNvPr id="4" name="Content Placeholder 3"/>
          <p:cNvSpPr>
            <a:spLocks noGrp="1"/>
          </p:cNvSpPr>
          <p:nvPr>
            <p:ph sz="quarter" idx="4294967295"/>
          </p:nvPr>
        </p:nvSpPr>
        <p:spPr>
          <a:xfrm>
            <a:off x="533400" y="1676400"/>
            <a:ext cx="8001000" cy="4343400"/>
          </a:xfrm>
        </p:spPr>
        <p:txBody>
          <a:bodyPr>
            <a:noAutofit/>
          </a:bodyPr>
          <a:lstStyle/>
          <a:p>
            <a:pPr>
              <a:spcBef>
                <a:spcPts val="0"/>
              </a:spcBef>
            </a:pPr>
            <a:r>
              <a:rPr lang="en-US" sz="1800" dirty="0" smtClean="0"/>
              <a:t>Allow users to access to the following services on the Internet</a:t>
            </a:r>
          </a:p>
          <a:p>
            <a:pPr lvl="1">
              <a:spcBef>
                <a:spcPts val="0"/>
              </a:spcBef>
            </a:pPr>
            <a:r>
              <a:rPr lang="en-US" sz="1800" dirty="0" smtClean="0"/>
              <a:t>Web </a:t>
            </a:r>
            <a:r>
              <a:rPr lang="en-US" sz="1800" dirty="0"/>
              <a:t>(port 80, 443) to specified hosts running web servers</a:t>
            </a:r>
          </a:p>
          <a:p>
            <a:pPr lvl="1">
              <a:spcBef>
                <a:spcPts val="0"/>
              </a:spcBef>
            </a:pPr>
            <a:r>
              <a:rPr lang="en-US" sz="1800" dirty="0"/>
              <a:t>Email (ports 25, 465, 585, 993, 995) to specified hosts running </a:t>
            </a:r>
            <a:r>
              <a:rPr lang="en-US" sz="1800" dirty="0" smtClean="0"/>
              <a:t>email</a:t>
            </a:r>
            <a:endParaRPr lang="en-US" sz="1800" dirty="0"/>
          </a:p>
          <a:p>
            <a:pPr lvl="1">
              <a:spcBef>
                <a:spcPts val="0"/>
              </a:spcBef>
            </a:pPr>
            <a:r>
              <a:rPr lang="en-US" sz="1800" dirty="0"/>
              <a:t>DNS (port 53) to specified hosts running the DNS service</a:t>
            </a:r>
          </a:p>
          <a:p>
            <a:pPr lvl="1">
              <a:spcBef>
                <a:spcPts val="0"/>
              </a:spcBef>
            </a:pPr>
            <a:r>
              <a:rPr lang="en-US" sz="1800" dirty="0"/>
              <a:t>Remote desktop connections (port 3389)</a:t>
            </a:r>
          </a:p>
          <a:p>
            <a:pPr lvl="1">
              <a:spcBef>
                <a:spcPts val="0"/>
              </a:spcBef>
            </a:pPr>
            <a:r>
              <a:rPr lang="en-US" sz="1800" dirty="0"/>
              <a:t>SSH (port 22) to specific UNIX </a:t>
            </a:r>
            <a:r>
              <a:rPr lang="en-US" sz="1800" dirty="0" smtClean="0"/>
              <a:t>hosts</a:t>
            </a:r>
            <a:endParaRPr lang="en-US" sz="1800" dirty="0"/>
          </a:p>
          <a:p>
            <a:pPr>
              <a:spcBef>
                <a:spcPts val="0"/>
              </a:spcBef>
            </a:pPr>
            <a:endParaRPr lang="en-US" sz="1800" dirty="0" smtClean="0"/>
          </a:p>
          <a:p>
            <a:pPr>
              <a:spcBef>
                <a:spcPts val="0"/>
              </a:spcBef>
            </a:pPr>
            <a:r>
              <a:rPr lang="en-US" sz="1800" dirty="0" smtClean="0"/>
              <a:t>General rules </a:t>
            </a:r>
            <a:r>
              <a:rPr lang="en-US" sz="1800" dirty="0"/>
              <a:t>of </a:t>
            </a:r>
            <a:r>
              <a:rPr lang="en-US" sz="1800" dirty="0" smtClean="0"/>
              <a:t>thumb</a:t>
            </a:r>
          </a:p>
          <a:p>
            <a:pPr lvl="1">
              <a:spcBef>
                <a:spcPts val="0"/>
              </a:spcBef>
            </a:pPr>
            <a:r>
              <a:rPr lang="en-US" sz="1800" dirty="0" smtClean="0"/>
              <a:t>Allow </a:t>
            </a:r>
            <a:r>
              <a:rPr lang="en-US" sz="1800" dirty="0"/>
              <a:t>“secure” </a:t>
            </a:r>
            <a:r>
              <a:rPr lang="en-US" sz="1800" dirty="0" smtClean="0"/>
              <a:t>services</a:t>
            </a:r>
          </a:p>
          <a:p>
            <a:pPr lvl="2">
              <a:spcBef>
                <a:spcPts val="0"/>
              </a:spcBef>
            </a:pPr>
            <a:r>
              <a:rPr lang="en-US" sz="1800" dirty="0" smtClean="0"/>
              <a:t>Encrypt transactions</a:t>
            </a:r>
          </a:p>
          <a:p>
            <a:pPr lvl="2">
              <a:spcBef>
                <a:spcPts val="0"/>
              </a:spcBef>
            </a:pPr>
            <a:r>
              <a:rPr lang="en-US" sz="1800" dirty="0" smtClean="0"/>
              <a:t>In </a:t>
            </a:r>
            <a:r>
              <a:rPr lang="en-US" sz="1800" dirty="0"/>
              <a:t>popular </a:t>
            </a:r>
            <a:r>
              <a:rPr lang="en-US" sz="1800" dirty="0" smtClean="0"/>
              <a:t>use, hence regularly updated</a:t>
            </a:r>
          </a:p>
          <a:p>
            <a:pPr lvl="2">
              <a:spcBef>
                <a:spcPts val="0"/>
              </a:spcBef>
            </a:pPr>
            <a:r>
              <a:rPr lang="en-US" sz="1800" dirty="0" smtClean="0"/>
              <a:t>SSH </a:t>
            </a:r>
            <a:r>
              <a:rPr lang="en-US" sz="1800" dirty="0"/>
              <a:t>(for UNIX connections) and </a:t>
            </a:r>
            <a:r>
              <a:rPr lang="en-US" sz="1800" dirty="0" smtClean="0"/>
              <a:t>Remote Desktop </a:t>
            </a:r>
            <a:r>
              <a:rPr lang="en-US" sz="1800" dirty="0"/>
              <a:t>(for Windows clients</a:t>
            </a:r>
            <a:r>
              <a:rPr lang="en-US" sz="1800" dirty="0" smtClean="0"/>
              <a:t>)</a:t>
            </a:r>
            <a:endParaRPr lang="en-US" sz="1800" dirty="0"/>
          </a:p>
          <a:p>
            <a:pPr lvl="1">
              <a:spcBef>
                <a:spcPts val="0"/>
              </a:spcBef>
            </a:pPr>
            <a:r>
              <a:rPr lang="en-US" sz="1800" dirty="0" smtClean="0"/>
              <a:t>Allow access to “safe</a:t>
            </a:r>
            <a:r>
              <a:rPr lang="en-US" sz="1800" dirty="0"/>
              <a:t>” </a:t>
            </a:r>
            <a:r>
              <a:rPr lang="en-US" sz="1800" dirty="0" smtClean="0"/>
              <a:t>services on designated hosts</a:t>
            </a:r>
          </a:p>
          <a:p>
            <a:pPr lvl="2">
              <a:spcBef>
                <a:spcPts val="0"/>
              </a:spcBef>
            </a:pPr>
            <a:r>
              <a:rPr lang="en-US" sz="1800" dirty="0" smtClean="0"/>
              <a:t>E.g. email </a:t>
            </a:r>
            <a:r>
              <a:rPr lang="en-US" sz="1800" dirty="0"/>
              <a:t>and the </a:t>
            </a:r>
            <a:r>
              <a:rPr lang="en-US" sz="1800" dirty="0" smtClean="0"/>
              <a:t>web</a:t>
            </a:r>
          </a:p>
          <a:p>
            <a:pPr lvl="1">
              <a:spcBef>
                <a:spcPts val="0"/>
              </a:spcBef>
            </a:pPr>
            <a:r>
              <a:rPr lang="en-US" sz="1800" dirty="0" smtClean="0"/>
              <a:t>Block legacy</a:t>
            </a:r>
            <a:r>
              <a:rPr lang="en-US" sz="1800" dirty="0"/>
              <a:t>, unmaintained </a:t>
            </a:r>
            <a:r>
              <a:rPr lang="en-US" sz="1800" dirty="0" smtClean="0"/>
              <a:t>services</a:t>
            </a:r>
          </a:p>
          <a:p>
            <a:pPr lvl="2">
              <a:spcBef>
                <a:spcPts val="0"/>
              </a:spcBef>
            </a:pPr>
            <a:r>
              <a:rPr lang="en-US" sz="1800" dirty="0" smtClean="0"/>
              <a:t>Telnet </a:t>
            </a:r>
            <a:r>
              <a:rPr lang="en-US" sz="1800" dirty="0"/>
              <a:t>and </a:t>
            </a:r>
            <a:r>
              <a:rPr lang="en-US" sz="1800" dirty="0" smtClean="0"/>
              <a:t>FTP</a:t>
            </a:r>
          </a:p>
        </p:txBody>
      </p:sp>
    </p:spTree>
    <p:extLst>
      <p:ext uri="{BB962C8B-B14F-4D97-AF65-F5344CB8AC3E}">
        <p14:creationId xmlns:p14="http://schemas.microsoft.com/office/powerpoint/2010/main" val="3523835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36</a:t>
            </a:fld>
            <a:endParaRPr lang="en-US"/>
          </a:p>
        </p:txBody>
      </p:sp>
      <p:sp>
        <p:nvSpPr>
          <p:cNvPr id="3" name="TextBox 2"/>
          <p:cNvSpPr txBox="1"/>
          <p:nvPr/>
        </p:nvSpPr>
        <p:spPr>
          <a:xfrm>
            <a:off x="838200" y="838200"/>
            <a:ext cx="7696200" cy="707886"/>
          </a:xfrm>
          <a:prstGeom prst="rect">
            <a:avLst/>
          </a:prstGeom>
          <a:noFill/>
        </p:spPr>
        <p:txBody>
          <a:bodyPr wrap="square" rtlCol="0">
            <a:spAutoFit/>
          </a:bodyPr>
          <a:lstStyle/>
          <a:p>
            <a:r>
              <a:rPr lang="en-US" sz="4000" dirty="0" smtClean="0"/>
              <a:t>Centos 7:  Firewall Zones</a:t>
            </a:r>
            <a:endParaRPr lang="en-US" sz="4000" dirty="0"/>
          </a:p>
        </p:txBody>
      </p:sp>
      <p:graphicFrame>
        <p:nvGraphicFramePr>
          <p:cNvPr id="4" name="Diagram 3"/>
          <p:cNvGraphicFramePr/>
          <p:nvPr>
            <p:extLst>
              <p:ext uri="{D42A27DB-BD31-4B8C-83A1-F6EECF244321}">
                <p14:modId xmlns:p14="http://schemas.microsoft.com/office/powerpoint/2010/main" val="10262355"/>
              </p:ext>
            </p:extLst>
          </p:nvPr>
        </p:nvGraphicFramePr>
        <p:xfrm>
          <a:off x="609600" y="1625600"/>
          <a:ext cx="8229600" cy="5003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71212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37</a:t>
            </a:fld>
            <a:endParaRPr lang="en-US"/>
          </a:p>
        </p:txBody>
      </p:sp>
      <p:sp>
        <p:nvSpPr>
          <p:cNvPr id="3" name="TextBox 2"/>
          <p:cNvSpPr txBox="1"/>
          <p:nvPr/>
        </p:nvSpPr>
        <p:spPr>
          <a:xfrm>
            <a:off x="838200" y="838200"/>
            <a:ext cx="7696200" cy="707886"/>
          </a:xfrm>
          <a:prstGeom prst="rect">
            <a:avLst/>
          </a:prstGeom>
          <a:noFill/>
        </p:spPr>
        <p:txBody>
          <a:bodyPr wrap="square" rtlCol="0">
            <a:spAutoFit/>
          </a:bodyPr>
          <a:lstStyle/>
          <a:p>
            <a:r>
              <a:rPr lang="en-US" sz="4000" dirty="0" smtClean="0"/>
              <a:t>Centos 6 or 7:  </a:t>
            </a:r>
            <a:r>
              <a:rPr lang="en-US" sz="4000" dirty="0" err="1" smtClean="0"/>
              <a:t>Iptables</a:t>
            </a:r>
            <a:endParaRPr lang="en-US" sz="4000"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212" y="1676400"/>
            <a:ext cx="7267575" cy="45720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TextBox 3"/>
          <p:cNvSpPr txBox="1"/>
          <p:nvPr/>
        </p:nvSpPr>
        <p:spPr>
          <a:xfrm>
            <a:off x="5410200" y="2667000"/>
            <a:ext cx="2287806" cy="369332"/>
          </a:xfrm>
          <a:prstGeom prst="rect">
            <a:avLst/>
          </a:prstGeom>
          <a:noFill/>
        </p:spPr>
        <p:txBody>
          <a:bodyPr wrap="none" rtlCol="0">
            <a:spAutoFit/>
          </a:bodyPr>
          <a:lstStyle/>
          <a:p>
            <a:r>
              <a:rPr lang="en-US" dirty="0" smtClean="0"/>
              <a:t>Review firewall rules</a:t>
            </a:r>
            <a:endParaRPr lang="en-US" dirty="0"/>
          </a:p>
        </p:txBody>
      </p:sp>
      <p:sp>
        <p:nvSpPr>
          <p:cNvPr id="6" name="TextBox 5"/>
          <p:cNvSpPr txBox="1"/>
          <p:nvPr/>
        </p:nvSpPr>
        <p:spPr>
          <a:xfrm>
            <a:off x="5105401" y="4267200"/>
            <a:ext cx="2592606" cy="646331"/>
          </a:xfrm>
          <a:prstGeom prst="rect">
            <a:avLst/>
          </a:prstGeom>
          <a:noFill/>
        </p:spPr>
        <p:txBody>
          <a:bodyPr wrap="square" rtlCol="0">
            <a:spAutoFit/>
          </a:bodyPr>
          <a:lstStyle/>
          <a:p>
            <a:r>
              <a:rPr lang="en-US" dirty="0" smtClean="0"/>
              <a:t>Review existing firewall configuration</a:t>
            </a:r>
            <a:endParaRPr lang="en-US" dirty="0"/>
          </a:p>
        </p:txBody>
      </p:sp>
    </p:spTree>
    <p:extLst>
      <p:ext uri="{BB962C8B-B14F-4D97-AF65-F5344CB8AC3E}">
        <p14:creationId xmlns:p14="http://schemas.microsoft.com/office/powerpoint/2010/main" val="31916271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38</a:t>
            </a:fld>
            <a:endParaRPr lang="en-US"/>
          </a:p>
        </p:txBody>
      </p:sp>
      <p:sp>
        <p:nvSpPr>
          <p:cNvPr id="3" name="TextBox 2"/>
          <p:cNvSpPr txBox="1"/>
          <p:nvPr/>
        </p:nvSpPr>
        <p:spPr>
          <a:xfrm>
            <a:off x="838200" y="838200"/>
            <a:ext cx="7696200" cy="707886"/>
          </a:xfrm>
          <a:prstGeom prst="rect">
            <a:avLst/>
          </a:prstGeom>
          <a:noFill/>
        </p:spPr>
        <p:txBody>
          <a:bodyPr wrap="square" rtlCol="0">
            <a:spAutoFit/>
          </a:bodyPr>
          <a:lstStyle/>
          <a:p>
            <a:r>
              <a:rPr lang="en-US" sz="4000" dirty="0" smtClean="0"/>
              <a:t>Centos 6 or 7:  </a:t>
            </a:r>
            <a:r>
              <a:rPr lang="en-US" sz="4000" dirty="0" err="1" smtClean="0"/>
              <a:t>Iptables</a:t>
            </a:r>
            <a:endParaRPr lang="en-US" sz="4000" dirty="0"/>
          </a:p>
        </p:txBody>
      </p:sp>
      <p:graphicFrame>
        <p:nvGraphicFramePr>
          <p:cNvPr id="5" name="Table 4"/>
          <p:cNvGraphicFramePr>
            <a:graphicFrameLocks noGrp="1"/>
          </p:cNvGraphicFramePr>
          <p:nvPr>
            <p:extLst>
              <p:ext uri="{D42A27DB-BD31-4B8C-83A1-F6EECF244321}">
                <p14:modId xmlns:p14="http://schemas.microsoft.com/office/powerpoint/2010/main" val="2276361952"/>
              </p:ext>
            </p:extLst>
          </p:nvPr>
        </p:nvGraphicFramePr>
        <p:xfrm>
          <a:off x="990600" y="1752600"/>
          <a:ext cx="6477000" cy="4605506"/>
        </p:xfrm>
        <a:graphic>
          <a:graphicData uri="http://schemas.openxmlformats.org/drawingml/2006/table">
            <a:tbl>
              <a:tblPr/>
              <a:tblGrid>
                <a:gridCol w="2862715"/>
                <a:gridCol w="3614285"/>
              </a:tblGrid>
              <a:tr h="207646">
                <a:tc>
                  <a:txBody>
                    <a:bodyPr/>
                    <a:lstStyle/>
                    <a:p>
                      <a:r>
                        <a:rPr lang="en-US" sz="2000" b="1" dirty="0" smtClean="0">
                          <a:effectLst/>
                        </a:rPr>
                        <a:t>/</a:t>
                      </a:r>
                      <a:r>
                        <a:rPr lang="en-US" sz="2000" b="1" dirty="0" err="1">
                          <a:effectLst/>
                        </a:rPr>
                        <a:t>etc</a:t>
                      </a:r>
                      <a:r>
                        <a:rPr lang="en-US" sz="2000" b="1" dirty="0">
                          <a:effectLst/>
                        </a:rPr>
                        <a:t>/</a:t>
                      </a:r>
                      <a:r>
                        <a:rPr lang="en-US" sz="2000" b="1" dirty="0" err="1">
                          <a:effectLst/>
                        </a:rPr>
                        <a:t>sysconfig</a:t>
                      </a:r>
                      <a:r>
                        <a:rPr lang="en-US" sz="2000" b="1" dirty="0">
                          <a:effectLst/>
                        </a:rPr>
                        <a:t>/</a:t>
                      </a:r>
                      <a:r>
                        <a:rPr lang="en-US" sz="2000" b="1" dirty="0" err="1">
                          <a:effectLst/>
                        </a:rPr>
                        <a:t>iptables</a:t>
                      </a:r>
                      <a:endParaRPr lang="en-US" sz="2000" dirty="0">
                        <a:effectLst/>
                      </a:endParaRPr>
                    </a:p>
                  </a:txBody>
                  <a:tcPr marL="6276" marR="6276" marT="6276" marB="6276">
                    <a:lnL>
                      <a:noFill/>
                    </a:lnL>
                    <a:lnR>
                      <a:noFill/>
                    </a:lnR>
                    <a:lnT>
                      <a:noFill/>
                    </a:lnT>
                    <a:lnB w="6350" cap="flat" cmpd="sng" algn="ctr">
                      <a:solidFill>
                        <a:srgbClr val="999999"/>
                      </a:solidFill>
                      <a:prstDash val="solid"/>
                      <a:round/>
                      <a:headEnd type="none" w="med" len="med"/>
                      <a:tailEnd type="none" w="med" len="med"/>
                    </a:lnB>
                    <a:solidFill>
                      <a:srgbClr val="FFFFFF"/>
                    </a:solidFill>
                  </a:tcPr>
                </a:tc>
                <a:tc>
                  <a:txBody>
                    <a:bodyPr/>
                    <a:lstStyle/>
                    <a:p>
                      <a:endParaRPr lang="en-US" sz="1200" dirty="0">
                        <a:effectLst/>
                      </a:endParaRPr>
                    </a:p>
                  </a:txBody>
                  <a:tcPr marL="6276" marR="6276" marT="6276" marB="6276">
                    <a:lnL>
                      <a:noFill/>
                    </a:lnL>
                    <a:lnR>
                      <a:noFill/>
                    </a:lnR>
                    <a:lnT>
                      <a:noFill/>
                    </a:lnT>
                    <a:lnB w="6350" cap="flat" cmpd="sng" algn="ctr">
                      <a:solidFill>
                        <a:srgbClr val="999999"/>
                      </a:solidFill>
                      <a:prstDash val="solid"/>
                      <a:round/>
                      <a:headEnd type="none" w="med" len="med"/>
                      <a:tailEnd type="none" w="med" len="med"/>
                    </a:lnB>
                    <a:solidFill>
                      <a:srgbClr val="FFFFFF"/>
                    </a:solidFill>
                  </a:tcPr>
                </a:tc>
              </a:tr>
              <a:tr h="4288154">
                <a:tc gridSpan="2">
                  <a:txBody>
                    <a:bodyPr/>
                    <a:lstStyle/>
                    <a:p>
                      <a:r>
                        <a:rPr lang="en-US" sz="1200" dirty="0">
                          <a:effectLst/>
                        </a:rPr>
                        <a:t>.# This firewall is an example of a Linux web, ftp, pop3 &amp; </a:t>
                      </a:r>
                      <a:r>
                        <a:rPr lang="en-US" sz="1200" dirty="0" err="1">
                          <a:effectLst/>
                        </a:rPr>
                        <a:t>smtp</a:t>
                      </a:r>
                      <a:r>
                        <a:rPr lang="en-US" sz="1200" dirty="0">
                          <a:effectLst/>
                        </a:rPr>
                        <a:t> server</a:t>
                      </a:r>
                      <a:br>
                        <a:rPr lang="en-US" sz="1200" dirty="0">
                          <a:effectLst/>
                        </a:rPr>
                      </a:br>
                      <a:r>
                        <a:rPr lang="en-US" sz="1200" dirty="0">
                          <a:effectLst/>
                        </a:rPr>
                        <a:t>.# It also limits </a:t>
                      </a:r>
                      <a:r>
                        <a:rPr lang="en-US" sz="1200" dirty="0" err="1">
                          <a:effectLst/>
                        </a:rPr>
                        <a:t>ssh</a:t>
                      </a:r>
                      <a:r>
                        <a:rPr lang="en-US" sz="1200" dirty="0">
                          <a:effectLst/>
                        </a:rPr>
                        <a:t> access to a block of IP - you need to customize the IPs to match your allowed IPs for </a:t>
                      </a:r>
                      <a:r>
                        <a:rPr lang="en-US" sz="1200" dirty="0" err="1">
                          <a:effectLst/>
                        </a:rPr>
                        <a:t>ssh</a:t>
                      </a:r>
                      <a:r>
                        <a:rPr lang="en-US" sz="1200" dirty="0">
                          <a:effectLst/>
                        </a:rPr>
                        <a:t> access</a:t>
                      </a:r>
                      <a:br>
                        <a:rPr lang="en-US" sz="1200" dirty="0">
                          <a:effectLst/>
                        </a:rPr>
                      </a:br>
                      <a:r>
                        <a:rPr lang="en-US" sz="1200" dirty="0">
                          <a:effectLst/>
                        </a:rPr>
                        <a:t>*filter</a:t>
                      </a:r>
                      <a:br>
                        <a:rPr lang="en-US" sz="1200" dirty="0">
                          <a:effectLst/>
                        </a:rPr>
                      </a:br>
                      <a:r>
                        <a:rPr lang="en-US" sz="1200" dirty="0">
                          <a:effectLst/>
                        </a:rPr>
                        <a:t>:INPUT ACCEPT [0:0]</a:t>
                      </a:r>
                      <a:br>
                        <a:rPr lang="en-US" sz="1200" dirty="0">
                          <a:effectLst/>
                        </a:rPr>
                      </a:br>
                      <a:r>
                        <a:rPr lang="en-US" sz="1200" dirty="0">
                          <a:effectLst/>
                        </a:rPr>
                        <a:t>:FORWARD ACCEPT [0:0]</a:t>
                      </a:r>
                      <a:br>
                        <a:rPr lang="en-US" sz="1200" dirty="0">
                          <a:effectLst/>
                        </a:rPr>
                      </a:br>
                      <a:r>
                        <a:rPr lang="en-US" sz="1200" dirty="0">
                          <a:effectLst/>
                        </a:rPr>
                        <a:t>:OUTPUT ACCEPT [131962:7397220]</a:t>
                      </a:r>
                      <a:br>
                        <a:rPr lang="en-US" sz="1200" dirty="0">
                          <a:effectLst/>
                        </a:rPr>
                      </a:br>
                      <a:r>
                        <a:rPr lang="en-US" sz="1200" dirty="0">
                          <a:effectLst/>
                        </a:rPr>
                        <a:t>:</a:t>
                      </a:r>
                      <a:r>
                        <a:rPr lang="en-US" sz="1200" dirty="0" err="1">
                          <a:effectLst/>
                        </a:rPr>
                        <a:t>inputf</a:t>
                      </a:r>
                      <a:r>
                        <a:rPr lang="en-US" sz="1200" dirty="0">
                          <a:effectLst/>
                        </a:rPr>
                        <a:t> - [0:0]</a:t>
                      </a:r>
                      <a:br>
                        <a:rPr lang="en-US" sz="1200" dirty="0">
                          <a:effectLst/>
                        </a:rPr>
                      </a:br>
                      <a:r>
                        <a:rPr lang="en-US" sz="1200" dirty="0">
                          <a:effectLst/>
                        </a:rPr>
                        <a:t>-A INPUT -j </a:t>
                      </a:r>
                      <a:r>
                        <a:rPr lang="en-US" sz="1200" dirty="0" err="1">
                          <a:effectLst/>
                        </a:rPr>
                        <a:t>inputf</a:t>
                      </a:r>
                      <a:r>
                        <a:rPr lang="en-US" sz="1200" dirty="0">
                          <a:effectLst/>
                        </a:rPr>
                        <a:t/>
                      </a:r>
                      <a:br>
                        <a:rPr lang="en-US" sz="1200" dirty="0">
                          <a:effectLst/>
                        </a:rPr>
                      </a:br>
                      <a:r>
                        <a:rPr lang="en-US" sz="1200" dirty="0">
                          <a:effectLst/>
                        </a:rPr>
                        <a:t>-A FORWARD -j </a:t>
                      </a:r>
                      <a:r>
                        <a:rPr lang="en-US" sz="1200" dirty="0" err="1">
                          <a:effectLst/>
                        </a:rPr>
                        <a:t>inputf</a:t>
                      </a:r>
                      <a:r>
                        <a:rPr lang="en-US" sz="1200" dirty="0">
                          <a:effectLst/>
                        </a:rPr>
                        <a:t/>
                      </a:r>
                      <a:br>
                        <a:rPr lang="en-US" sz="1200" dirty="0">
                          <a:effectLst/>
                        </a:rPr>
                      </a:br>
                      <a:r>
                        <a:rPr lang="en-US" sz="1200" dirty="0">
                          <a:effectLst/>
                        </a:rPr>
                        <a:t>-A </a:t>
                      </a:r>
                      <a:r>
                        <a:rPr lang="en-US" sz="1200" dirty="0" err="1">
                          <a:effectLst/>
                        </a:rPr>
                        <a:t>inputf</a:t>
                      </a:r>
                      <a:r>
                        <a:rPr lang="en-US" sz="1200" dirty="0">
                          <a:effectLst/>
                        </a:rPr>
                        <a:t> -</a:t>
                      </a:r>
                      <a:r>
                        <a:rPr lang="en-US" sz="1200" dirty="0" err="1">
                          <a:effectLst/>
                        </a:rPr>
                        <a:t>i</a:t>
                      </a:r>
                      <a:r>
                        <a:rPr lang="en-US" sz="1200" dirty="0">
                          <a:effectLst/>
                        </a:rPr>
                        <a:t> lo -j ACCEPT</a:t>
                      </a:r>
                      <a:br>
                        <a:rPr lang="en-US" sz="1200" dirty="0">
                          <a:effectLst/>
                        </a:rPr>
                      </a:br>
                      <a:r>
                        <a:rPr lang="en-US" sz="1200" dirty="0">
                          <a:effectLst/>
                        </a:rPr>
                        <a:t>-A </a:t>
                      </a:r>
                      <a:r>
                        <a:rPr lang="en-US" sz="1200" dirty="0" err="1">
                          <a:effectLst/>
                        </a:rPr>
                        <a:t>inputf</a:t>
                      </a:r>
                      <a:r>
                        <a:rPr lang="en-US" sz="1200" dirty="0">
                          <a:effectLst/>
                        </a:rPr>
                        <a:t> -m state --state RELATED,ESTABLISHED -j ACCEPT</a:t>
                      </a:r>
                      <a:br>
                        <a:rPr lang="en-US" sz="1200" dirty="0">
                          <a:effectLst/>
                        </a:rPr>
                      </a:br>
                      <a:r>
                        <a:rPr lang="en-US" sz="1200" dirty="0">
                          <a:effectLst/>
                        </a:rPr>
                        <a:t>-A </a:t>
                      </a:r>
                      <a:r>
                        <a:rPr lang="en-US" sz="1200" dirty="0" err="1">
                          <a:effectLst/>
                        </a:rPr>
                        <a:t>inputf</a:t>
                      </a:r>
                      <a:r>
                        <a:rPr lang="en-US" sz="1200" dirty="0">
                          <a:effectLst/>
                        </a:rPr>
                        <a:t> -p </a:t>
                      </a:r>
                      <a:r>
                        <a:rPr lang="en-US" sz="1200" dirty="0" err="1">
                          <a:effectLst/>
                        </a:rPr>
                        <a:t>tcp</a:t>
                      </a:r>
                      <a:r>
                        <a:rPr lang="en-US" sz="1200" dirty="0">
                          <a:effectLst/>
                        </a:rPr>
                        <a:t> -m state --state NEW -m </a:t>
                      </a:r>
                      <a:r>
                        <a:rPr lang="en-US" sz="1200" dirty="0" err="1">
                          <a:effectLst/>
                        </a:rPr>
                        <a:t>tcp</a:t>
                      </a:r>
                      <a:r>
                        <a:rPr lang="en-US" sz="1200" dirty="0">
                          <a:effectLst/>
                        </a:rPr>
                        <a:t> --</a:t>
                      </a:r>
                      <a:r>
                        <a:rPr lang="en-US" sz="1200" dirty="0" err="1">
                          <a:effectLst/>
                        </a:rPr>
                        <a:t>dport</a:t>
                      </a:r>
                      <a:r>
                        <a:rPr lang="en-US" sz="1200" dirty="0">
                          <a:effectLst/>
                        </a:rPr>
                        <a:t> 80 -j ACCEPT</a:t>
                      </a:r>
                      <a:br>
                        <a:rPr lang="en-US" sz="1200" dirty="0">
                          <a:effectLst/>
                        </a:rPr>
                      </a:br>
                      <a:r>
                        <a:rPr lang="en-US" sz="1200" dirty="0">
                          <a:effectLst/>
                        </a:rPr>
                        <a:t>-A </a:t>
                      </a:r>
                      <a:r>
                        <a:rPr lang="en-US" sz="1200" dirty="0" err="1">
                          <a:effectLst/>
                        </a:rPr>
                        <a:t>inputf</a:t>
                      </a:r>
                      <a:r>
                        <a:rPr lang="en-US" sz="1200" dirty="0">
                          <a:effectLst/>
                        </a:rPr>
                        <a:t> -p </a:t>
                      </a:r>
                      <a:r>
                        <a:rPr lang="en-US" sz="1200" dirty="0" err="1">
                          <a:effectLst/>
                        </a:rPr>
                        <a:t>tcp</a:t>
                      </a:r>
                      <a:r>
                        <a:rPr lang="en-US" sz="1200" dirty="0">
                          <a:effectLst/>
                        </a:rPr>
                        <a:t> -m state --state NEW -m </a:t>
                      </a:r>
                      <a:r>
                        <a:rPr lang="en-US" sz="1200" dirty="0" err="1">
                          <a:effectLst/>
                        </a:rPr>
                        <a:t>tcp</a:t>
                      </a:r>
                      <a:r>
                        <a:rPr lang="en-US" sz="1200" dirty="0">
                          <a:effectLst/>
                        </a:rPr>
                        <a:t> --</a:t>
                      </a:r>
                      <a:r>
                        <a:rPr lang="en-US" sz="1200" dirty="0" err="1">
                          <a:effectLst/>
                        </a:rPr>
                        <a:t>dport</a:t>
                      </a:r>
                      <a:r>
                        <a:rPr lang="en-US" sz="1200" dirty="0">
                          <a:effectLst/>
                        </a:rPr>
                        <a:t> 443 -j ACCEPT</a:t>
                      </a:r>
                      <a:br>
                        <a:rPr lang="en-US" sz="1200" dirty="0">
                          <a:effectLst/>
                        </a:rPr>
                      </a:br>
                      <a:r>
                        <a:rPr lang="en-US" sz="1200" dirty="0">
                          <a:effectLst/>
                        </a:rPr>
                        <a:t>-A </a:t>
                      </a:r>
                      <a:r>
                        <a:rPr lang="en-US" sz="1200" dirty="0" err="1">
                          <a:effectLst/>
                        </a:rPr>
                        <a:t>inputf</a:t>
                      </a:r>
                      <a:r>
                        <a:rPr lang="en-US" sz="1200" dirty="0">
                          <a:effectLst/>
                        </a:rPr>
                        <a:t> -p </a:t>
                      </a:r>
                      <a:r>
                        <a:rPr lang="en-US" sz="1200" dirty="0" err="1">
                          <a:effectLst/>
                        </a:rPr>
                        <a:t>tcp</a:t>
                      </a:r>
                      <a:r>
                        <a:rPr lang="en-US" sz="1200" dirty="0">
                          <a:effectLst/>
                        </a:rPr>
                        <a:t> -m state --state NEW -m </a:t>
                      </a:r>
                      <a:r>
                        <a:rPr lang="en-US" sz="1200" dirty="0" err="1">
                          <a:effectLst/>
                        </a:rPr>
                        <a:t>tcp</a:t>
                      </a:r>
                      <a:r>
                        <a:rPr lang="en-US" sz="1200" dirty="0">
                          <a:effectLst/>
                        </a:rPr>
                        <a:t> --</a:t>
                      </a:r>
                      <a:r>
                        <a:rPr lang="en-US" sz="1200" dirty="0" err="1">
                          <a:effectLst/>
                        </a:rPr>
                        <a:t>dport</a:t>
                      </a:r>
                      <a:r>
                        <a:rPr lang="en-US" sz="1200" dirty="0">
                          <a:effectLst/>
                        </a:rPr>
                        <a:t> 21 -j ACCEPT</a:t>
                      </a:r>
                      <a:br>
                        <a:rPr lang="en-US" sz="1200" dirty="0">
                          <a:effectLst/>
                        </a:rPr>
                      </a:br>
                      <a:r>
                        <a:rPr lang="en-US" sz="1200" dirty="0">
                          <a:effectLst/>
                        </a:rPr>
                        <a:t>-A </a:t>
                      </a:r>
                      <a:r>
                        <a:rPr lang="en-US" sz="1200" dirty="0" err="1">
                          <a:effectLst/>
                        </a:rPr>
                        <a:t>inputf</a:t>
                      </a:r>
                      <a:r>
                        <a:rPr lang="en-US" sz="1200" dirty="0">
                          <a:effectLst/>
                        </a:rPr>
                        <a:t> -p </a:t>
                      </a:r>
                      <a:r>
                        <a:rPr lang="en-US" sz="1200" dirty="0" err="1">
                          <a:effectLst/>
                        </a:rPr>
                        <a:t>tcp</a:t>
                      </a:r>
                      <a:r>
                        <a:rPr lang="en-US" sz="1200" dirty="0">
                          <a:effectLst/>
                        </a:rPr>
                        <a:t> -m state --state NEW -m </a:t>
                      </a:r>
                      <a:r>
                        <a:rPr lang="en-US" sz="1200" dirty="0" err="1">
                          <a:effectLst/>
                        </a:rPr>
                        <a:t>tcp</a:t>
                      </a:r>
                      <a:r>
                        <a:rPr lang="en-US" sz="1200" dirty="0">
                          <a:effectLst/>
                        </a:rPr>
                        <a:t> --</a:t>
                      </a:r>
                      <a:r>
                        <a:rPr lang="en-US" sz="1200" dirty="0" err="1">
                          <a:effectLst/>
                        </a:rPr>
                        <a:t>dport</a:t>
                      </a:r>
                      <a:r>
                        <a:rPr lang="en-US" sz="1200" dirty="0">
                          <a:effectLst/>
                        </a:rPr>
                        <a:t> 25 -j ACCEPT</a:t>
                      </a:r>
                      <a:br>
                        <a:rPr lang="en-US" sz="1200" dirty="0">
                          <a:effectLst/>
                        </a:rPr>
                      </a:br>
                      <a:r>
                        <a:rPr lang="en-US" sz="1200" dirty="0">
                          <a:effectLst/>
                        </a:rPr>
                        <a:t>-A </a:t>
                      </a:r>
                      <a:r>
                        <a:rPr lang="en-US" sz="1200" dirty="0" err="1">
                          <a:effectLst/>
                        </a:rPr>
                        <a:t>inputf</a:t>
                      </a:r>
                      <a:r>
                        <a:rPr lang="en-US" sz="1200" dirty="0">
                          <a:effectLst/>
                        </a:rPr>
                        <a:t> -p </a:t>
                      </a:r>
                      <a:r>
                        <a:rPr lang="en-US" sz="1200" dirty="0" err="1">
                          <a:effectLst/>
                        </a:rPr>
                        <a:t>tcp</a:t>
                      </a:r>
                      <a:r>
                        <a:rPr lang="en-US" sz="1200" dirty="0">
                          <a:effectLst/>
                        </a:rPr>
                        <a:t> -m state --state NEW -m </a:t>
                      </a:r>
                      <a:r>
                        <a:rPr lang="en-US" sz="1200" dirty="0" err="1">
                          <a:effectLst/>
                        </a:rPr>
                        <a:t>tcp</a:t>
                      </a:r>
                      <a:r>
                        <a:rPr lang="en-US" sz="1200" dirty="0">
                          <a:effectLst/>
                        </a:rPr>
                        <a:t> --</a:t>
                      </a:r>
                      <a:r>
                        <a:rPr lang="en-US" sz="1200" dirty="0" err="1">
                          <a:effectLst/>
                        </a:rPr>
                        <a:t>dport</a:t>
                      </a:r>
                      <a:r>
                        <a:rPr lang="en-US" sz="1200" dirty="0">
                          <a:effectLst/>
                        </a:rPr>
                        <a:t> 110 -j ACCEPT</a:t>
                      </a:r>
                      <a:br>
                        <a:rPr lang="en-US" sz="1200" dirty="0">
                          <a:effectLst/>
                        </a:rPr>
                      </a:br>
                      <a:r>
                        <a:rPr lang="en-US" sz="1200" dirty="0">
                          <a:effectLst/>
                        </a:rPr>
                        <a:t>-A </a:t>
                      </a:r>
                      <a:r>
                        <a:rPr lang="en-US" sz="1200" dirty="0" err="1">
                          <a:effectLst/>
                        </a:rPr>
                        <a:t>inputf</a:t>
                      </a:r>
                      <a:r>
                        <a:rPr lang="en-US" sz="1200" dirty="0">
                          <a:effectLst/>
                        </a:rPr>
                        <a:t> -s 192.168.1.0/24 -p </a:t>
                      </a:r>
                      <a:r>
                        <a:rPr lang="en-US" sz="1200" dirty="0" err="1">
                          <a:effectLst/>
                        </a:rPr>
                        <a:t>tcp</a:t>
                      </a:r>
                      <a:r>
                        <a:rPr lang="en-US" sz="1200" dirty="0">
                          <a:effectLst/>
                        </a:rPr>
                        <a:t> -m </a:t>
                      </a:r>
                      <a:r>
                        <a:rPr lang="en-US" sz="1200" dirty="0" err="1">
                          <a:effectLst/>
                        </a:rPr>
                        <a:t>tcp</a:t>
                      </a:r>
                      <a:r>
                        <a:rPr lang="en-US" sz="1200" dirty="0">
                          <a:effectLst/>
                        </a:rPr>
                        <a:t> --</a:t>
                      </a:r>
                      <a:r>
                        <a:rPr lang="en-US" sz="1200" dirty="0" err="1">
                          <a:effectLst/>
                        </a:rPr>
                        <a:t>dport</a:t>
                      </a:r>
                      <a:r>
                        <a:rPr lang="en-US" sz="1200" dirty="0">
                          <a:effectLst/>
                        </a:rPr>
                        <a:t> 22 -j ACCEPT</a:t>
                      </a:r>
                      <a:br>
                        <a:rPr lang="en-US" sz="1200" dirty="0">
                          <a:effectLst/>
                        </a:rPr>
                      </a:br>
                      <a:r>
                        <a:rPr lang="en-US" sz="1200" dirty="0">
                          <a:effectLst/>
                        </a:rPr>
                        <a:t>-A </a:t>
                      </a:r>
                      <a:r>
                        <a:rPr lang="en-US" sz="1200" dirty="0" err="1">
                          <a:effectLst/>
                        </a:rPr>
                        <a:t>inputf</a:t>
                      </a:r>
                      <a:r>
                        <a:rPr lang="en-US" sz="1200" dirty="0">
                          <a:effectLst/>
                        </a:rPr>
                        <a:t> -p ipv6-crypt -j ACCEPT</a:t>
                      </a:r>
                      <a:br>
                        <a:rPr lang="en-US" sz="1200" dirty="0">
                          <a:effectLst/>
                        </a:rPr>
                      </a:br>
                      <a:r>
                        <a:rPr lang="en-US" sz="1200" dirty="0">
                          <a:effectLst/>
                        </a:rPr>
                        <a:t>-A </a:t>
                      </a:r>
                      <a:r>
                        <a:rPr lang="en-US" sz="1200" dirty="0" err="1">
                          <a:effectLst/>
                        </a:rPr>
                        <a:t>inputf</a:t>
                      </a:r>
                      <a:r>
                        <a:rPr lang="en-US" sz="1200" dirty="0">
                          <a:effectLst/>
                        </a:rPr>
                        <a:t> -p ipv6-auth -j ACCEPT</a:t>
                      </a:r>
                      <a:br>
                        <a:rPr lang="en-US" sz="1200" dirty="0">
                          <a:effectLst/>
                        </a:rPr>
                      </a:br>
                      <a:r>
                        <a:rPr lang="en-US" sz="1200" dirty="0">
                          <a:effectLst/>
                        </a:rPr>
                        <a:t>-A </a:t>
                      </a:r>
                      <a:r>
                        <a:rPr lang="en-US" sz="1200" dirty="0" err="1">
                          <a:effectLst/>
                        </a:rPr>
                        <a:t>inputf</a:t>
                      </a:r>
                      <a:r>
                        <a:rPr lang="en-US" sz="1200" dirty="0">
                          <a:effectLst/>
                        </a:rPr>
                        <a:t> -j REJECT --reject-with </a:t>
                      </a:r>
                      <a:r>
                        <a:rPr lang="en-US" sz="1200" dirty="0" err="1">
                          <a:effectLst/>
                        </a:rPr>
                        <a:t>icmp</a:t>
                      </a:r>
                      <a:r>
                        <a:rPr lang="en-US" sz="1200" dirty="0">
                          <a:effectLst/>
                        </a:rPr>
                        <a:t>-host-prohibited</a:t>
                      </a:r>
                      <a:br>
                        <a:rPr lang="en-US" sz="1200" dirty="0">
                          <a:effectLst/>
                        </a:rPr>
                      </a:br>
                      <a:r>
                        <a:rPr lang="en-US" sz="1200" dirty="0">
                          <a:effectLst/>
                        </a:rPr>
                        <a:t>COMMIT</a:t>
                      </a:r>
                    </a:p>
                  </a:txBody>
                  <a:tcPr marL="6276" marR="6276" marT="6276" marB="6276">
                    <a:lnL>
                      <a:noFill/>
                    </a:lnL>
                    <a:lnR>
                      <a:noFill/>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tc hMerge="1">
                  <a:txBody>
                    <a:bodyPr/>
                    <a:lstStyle/>
                    <a:p>
                      <a:endParaRPr lang="en-US"/>
                    </a:p>
                  </a:txBody>
                  <a:tcPr/>
                </a:tc>
              </a:tr>
            </a:tbl>
          </a:graphicData>
        </a:graphic>
      </p:graphicFrame>
      <p:sp>
        <p:nvSpPr>
          <p:cNvPr id="7" name="TextBox 6"/>
          <p:cNvSpPr txBox="1"/>
          <p:nvPr/>
        </p:nvSpPr>
        <p:spPr>
          <a:xfrm>
            <a:off x="6096000" y="4038600"/>
            <a:ext cx="2438400" cy="1200329"/>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dirty="0" smtClean="0">
                <a:solidFill>
                  <a:schemeClr val="tx1"/>
                </a:solidFill>
              </a:rPr>
              <a:t>Research the port numbers—what services is this file managing?</a:t>
            </a:r>
            <a:endParaRPr lang="en-US" dirty="0">
              <a:solidFill>
                <a:schemeClr val="tx1"/>
              </a:solidFill>
            </a:endParaRPr>
          </a:p>
        </p:txBody>
      </p:sp>
    </p:spTree>
    <p:extLst>
      <p:ext uri="{BB962C8B-B14F-4D97-AF65-F5344CB8AC3E}">
        <p14:creationId xmlns:p14="http://schemas.microsoft.com/office/powerpoint/2010/main" val="37536433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39</a:t>
            </a:fld>
            <a:endParaRPr lang="en-US"/>
          </a:p>
        </p:txBody>
      </p:sp>
      <p:sp>
        <p:nvSpPr>
          <p:cNvPr id="3" name="Rectangle 2"/>
          <p:cNvSpPr/>
          <p:nvPr/>
        </p:nvSpPr>
        <p:spPr>
          <a:xfrm>
            <a:off x="457200" y="1655088"/>
            <a:ext cx="8380956" cy="5062924"/>
          </a:xfrm>
          <a:prstGeom prst="rect">
            <a:avLst/>
          </a:prstGeom>
          <a:solidFill>
            <a:schemeClr val="bg1"/>
          </a:solidFill>
        </p:spPr>
        <p:txBody>
          <a:bodyPr wrap="square">
            <a:spAutoFit/>
          </a:bodyPr>
          <a:lstStyle/>
          <a:p>
            <a:pPr marL="342900" indent="-342900">
              <a:buFont typeface="+mj-lt"/>
              <a:buAutoNum type="arabicPeriod"/>
            </a:pPr>
            <a:r>
              <a:rPr lang="en-US" sz="1700" dirty="0"/>
              <a:t>What is a password? What is it used </a:t>
            </a:r>
            <a:r>
              <a:rPr lang="en-US" sz="1700" dirty="0" smtClean="0"/>
              <a:t>for?</a:t>
            </a:r>
          </a:p>
          <a:p>
            <a:pPr marL="342900" indent="-342900">
              <a:buFont typeface="+mj-lt"/>
              <a:buAutoNum type="arabicPeriod"/>
            </a:pPr>
            <a:r>
              <a:rPr lang="en-US" sz="1700" dirty="0" smtClean="0"/>
              <a:t>Briefly </a:t>
            </a:r>
            <a:r>
              <a:rPr lang="en-US" sz="1700" dirty="0"/>
              <a:t>describe some alternate forms of </a:t>
            </a:r>
            <a:r>
              <a:rPr lang="en-US" sz="1700" dirty="0" smtClean="0"/>
              <a:t>passwords.</a:t>
            </a:r>
          </a:p>
          <a:p>
            <a:pPr marL="342900" indent="-342900">
              <a:buFont typeface="+mj-lt"/>
              <a:buAutoNum type="arabicPeriod"/>
            </a:pPr>
            <a:r>
              <a:rPr lang="en-US" sz="1700" dirty="0" smtClean="0"/>
              <a:t>What </a:t>
            </a:r>
            <a:r>
              <a:rPr lang="en-US" sz="1700" dirty="0"/>
              <a:t>is password management? Why is it </a:t>
            </a:r>
            <a:r>
              <a:rPr lang="en-US" sz="1700" dirty="0" smtClean="0"/>
              <a:t>necessary?</a:t>
            </a:r>
          </a:p>
          <a:p>
            <a:pPr marL="342900" indent="-342900">
              <a:buFont typeface="+mj-lt"/>
              <a:buAutoNum type="arabicPeriod"/>
            </a:pPr>
            <a:r>
              <a:rPr lang="en-US" sz="1700" dirty="0" smtClean="0"/>
              <a:t>What </a:t>
            </a:r>
            <a:r>
              <a:rPr lang="en-US" sz="1700" dirty="0"/>
              <a:t>are the important threats to </a:t>
            </a:r>
            <a:r>
              <a:rPr lang="en-US" sz="1700" dirty="0" smtClean="0"/>
              <a:t>passwords?</a:t>
            </a:r>
          </a:p>
          <a:p>
            <a:pPr marL="342900" indent="-342900">
              <a:buFont typeface="+mj-lt"/>
              <a:buAutoNum type="arabicPeriod"/>
            </a:pPr>
            <a:r>
              <a:rPr lang="en-US" sz="1700" dirty="0" smtClean="0"/>
              <a:t>What </a:t>
            </a:r>
            <a:r>
              <a:rPr lang="en-US" sz="1700" dirty="0"/>
              <a:t>are the important recommendations for password management</a:t>
            </a:r>
            <a:r>
              <a:rPr lang="en-US" sz="1700" dirty="0" smtClean="0"/>
              <a:t>?</a:t>
            </a:r>
          </a:p>
          <a:p>
            <a:pPr marL="342900" indent="-342900">
              <a:buFont typeface="+mj-lt"/>
              <a:buAutoNum type="arabicPeriod"/>
            </a:pPr>
            <a:r>
              <a:rPr lang="en-US" sz="1700" dirty="0" smtClean="0"/>
              <a:t>What </a:t>
            </a:r>
            <a:r>
              <a:rPr lang="en-US" sz="1700" dirty="0"/>
              <a:t>are some advantages and limitations of </a:t>
            </a:r>
            <a:r>
              <a:rPr lang="en-US" sz="1700" dirty="0" smtClean="0"/>
              <a:t>passwords?</a:t>
            </a:r>
          </a:p>
          <a:p>
            <a:pPr marL="342900" indent="-342900">
              <a:buFont typeface="+mj-lt"/>
              <a:buAutoNum type="arabicPeriod"/>
            </a:pPr>
            <a:r>
              <a:rPr lang="en-US" sz="1700" dirty="0" smtClean="0"/>
              <a:t>What </a:t>
            </a:r>
            <a:r>
              <a:rPr lang="en-US" sz="1700" dirty="0"/>
              <a:t>are firewalls? What are their common </a:t>
            </a:r>
            <a:r>
              <a:rPr lang="en-US" sz="1700" dirty="0" smtClean="0"/>
              <a:t>uses?</a:t>
            </a:r>
          </a:p>
          <a:p>
            <a:pPr marL="342900" indent="-342900">
              <a:buFont typeface="+mj-lt"/>
              <a:buAutoNum type="arabicPeriod"/>
            </a:pPr>
            <a:r>
              <a:rPr lang="en-US" sz="1700" dirty="0" smtClean="0"/>
              <a:t>Write </a:t>
            </a:r>
            <a:r>
              <a:rPr lang="en-US" sz="1700" dirty="0"/>
              <a:t>an example firewall rule using the syntax shown in the chapter. Describe what the rule does</a:t>
            </a:r>
            <a:r>
              <a:rPr lang="en-US" sz="1700" dirty="0" smtClean="0"/>
              <a:t>.</a:t>
            </a:r>
          </a:p>
          <a:p>
            <a:pPr marL="342900" indent="-342900">
              <a:buFont typeface="+mj-lt"/>
              <a:buAutoNum type="arabicPeriod"/>
            </a:pPr>
            <a:r>
              <a:rPr lang="en-US" sz="1700" dirty="0" smtClean="0"/>
              <a:t>Write </a:t>
            </a:r>
            <a:r>
              <a:rPr lang="en-US" sz="1700" dirty="0"/>
              <a:t>a firewall rule that blocks all incoming web requests (port 80) from the 192.168.0.0/16 </a:t>
            </a:r>
            <a:r>
              <a:rPr lang="en-US" sz="1700" dirty="0" smtClean="0"/>
              <a:t>network.</a:t>
            </a:r>
          </a:p>
          <a:p>
            <a:pPr marL="342900" indent="-342900">
              <a:buFont typeface="+mj-lt"/>
              <a:buAutoNum type="arabicPeriod"/>
            </a:pPr>
            <a:r>
              <a:rPr lang="en-US" sz="1700" dirty="0" smtClean="0"/>
              <a:t>What </a:t>
            </a:r>
            <a:r>
              <a:rPr lang="en-US" sz="1700" dirty="0"/>
              <a:t>are some limitations of </a:t>
            </a:r>
            <a:r>
              <a:rPr lang="en-US" sz="1700" dirty="0" smtClean="0"/>
              <a:t>firewalls?</a:t>
            </a:r>
          </a:p>
          <a:p>
            <a:pPr marL="342900" indent="-342900">
              <a:buFont typeface="+mj-lt"/>
              <a:buAutoNum type="arabicPeriod"/>
            </a:pPr>
            <a:r>
              <a:rPr lang="en-US" sz="1700" dirty="0" smtClean="0"/>
              <a:t>What </a:t>
            </a:r>
            <a:r>
              <a:rPr lang="en-US" sz="1700" dirty="0"/>
              <a:t>are deep packet inspection firewalls? What </a:t>
            </a:r>
            <a:r>
              <a:rPr lang="en-US" sz="1700" dirty="0" smtClean="0"/>
              <a:t>additional </a:t>
            </a:r>
            <a:r>
              <a:rPr lang="en-US" sz="1700" dirty="0"/>
              <a:t>capabilities do they offer, compared to </a:t>
            </a:r>
            <a:r>
              <a:rPr lang="en-US" sz="1700" dirty="0" smtClean="0"/>
              <a:t>packet-filtering </a:t>
            </a:r>
            <a:r>
              <a:rPr lang="en-US" sz="1700" dirty="0"/>
              <a:t>firewalls</a:t>
            </a:r>
            <a:r>
              <a:rPr lang="en-US" sz="1700" dirty="0" smtClean="0"/>
              <a:t>?</a:t>
            </a:r>
          </a:p>
          <a:p>
            <a:pPr marL="342900" indent="-342900">
              <a:buFont typeface="+mj-lt"/>
              <a:buAutoNum type="arabicPeriod"/>
            </a:pPr>
            <a:r>
              <a:rPr lang="en-US" sz="1700" dirty="0" smtClean="0"/>
              <a:t>What </a:t>
            </a:r>
            <a:r>
              <a:rPr lang="en-US" sz="1700" dirty="0"/>
              <a:t>are the differences between the perimeter network and the interior network, from the perspective of </a:t>
            </a:r>
            <a:r>
              <a:rPr lang="en-US" sz="1700" dirty="0" smtClean="0"/>
              <a:t>information </a:t>
            </a:r>
            <a:r>
              <a:rPr lang="en-US" sz="1700" dirty="0"/>
              <a:t>security</a:t>
            </a:r>
            <a:r>
              <a:rPr lang="en-US" sz="1700" dirty="0" smtClean="0"/>
              <a:t>?</a:t>
            </a:r>
          </a:p>
          <a:p>
            <a:pPr marL="342900" indent="-342900">
              <a:buFont typeface="+mj-lt"/>
              <a:buAutoNum type="arabicPeriod"/>
            </a:pPr>
            <a:r>
              <a:rPr lang="en-US" sz="1700" dirty="0" smtClean="0"/>
              <a:t>Draw </a:t>
            </a:r>
            <a:r>
              <a:rPr lang="en-US" sz="1700" dirty="0"/>
              <a:t>a diagram of a typical enterprise firewall </a:t>
            </a:r>
            <a:r>
              <a:rPr lang="en-US" sz="1700" dirty="0" smtClean="0"/>
              <a:t>organization</a:t>
            </a:r>
            <a:r>
              <a:rPr lang="en-US" sz="1700" dirty="0"/>
              <a:t>, showing the perimeter firewall, interior firewall, demilitarized zone, and internal network</a:t>
            </a:r>
            <a:r>
              <a:rPr lang="en-US" sz="1700" dirty="0" smtClean="0"/>
              <a:t>.</a:t>
            </a:r>
          </a:p>
          <a:p>
            <a:pPr marL="342900" indent="-342900">
              <a:buFont typeface="+mj-lt"/>
              <a:buAutoNum type="arabicPeriod"/>
            </a:pPr>
            <a:r>
              <a:rPr lang="en-US" sz="1700" dirty="0"/>
              <a:t>What are the recommendations for a basic firewall configuration</a:t>
            </a:r>
            <a:r>
              <a:rPr lang="en-US" sz="1700" dirty="0" smtClean="0"/>
              <a:t>?</a:t>
            </a:r>
            <a:endParaRPr lang="en-US" sz="1700" dirty="0"/>
          </a:p>
        </p:txBody>
      </p:sp>
      <p:sp>
        <p:nvSpPr>
          <p:cNvPr id="4" name="Title 1"/>
          <p:cNvSpPr txBox="1">
            <a:spLocks/>
          </p:cNvSpPr>
          <p:nvPr/>
        </p:nvSpPr>
        <p:spPr>
          <a:xfrm>
            <a:off x="914400" y="762000"/>
            <a:ext cx="7315200" cy="803275"/>
          </a:xfrm>
          <a:prstGeom prst="rect">
            <a:avLst/>
          </a:prstGeom>
        </p:spPr>
        <p:txBody>
          <a:bodyPr vert="horz" lIns="91440" tIns="45720" rIns="91440" bIns="45720" rtlCol="0" anchor="ctr">
            <a:normAutofit fontScale="92500"/>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Chapter Review Questions (1)</a:t>
            </a:r>
            <a:endParaRPr lang="en-US" dirty="0"/>
          </a:p>
        </p:txBody>
      </p:sp>
    </p:spTree>
    <p:extLst>
      <p:ext uri="{BB962C8B-B14F-4D97-AF65-F5344CB8AC3E}">
        <p14:creationId xmlns:p14="http://schemas.microsoft.com/office/powerpoint/2010/main" val="15323316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t>4</a:t>
            </a:fld>
            <a:endParaRPr lang="en-US"/>
          </a:p>
        </p:txBody>
      </p:sp>
      <p:sp>
        <p:nvSpPr>
          <p:cNvPr id="2" name="Title 1"/>
          <p:cNvSpPr>
            <a:spLocks noGrp="1"/>
          </p:cNvSpPr>
          <p:nvPr>
            <p:ph type="title" idx="4294967295"/>
          </p:nvPr>
        </p:nvSpPr>
        <p:spPr>
          <a:xfrm>
            <a:off x="914400" y="838200"/>
            <a:ext cx="4724400" cy="762000"/>
          </a:xfrm>
        </p:spPr>
        <p:txBody>
          <a:bodyPr/>
          <a:lstStyle/>
          <a:p>
            <a:r>
              <a:rPr lang="en-US" dirty="0" smtClean="0"/>
              <a:t>Overview</a:t>
            </a:r>
            <a:endParaRPr lang="en-US" dirty="0"/>
          </a:p>
        </p:txBody>
      </p:sp>
      <p:sp>
        <p:nvSpPr>
          <p:cNvPr id="6" name="Rectangle 5"/>
          <p:cNvSpPr/>
          <p:nvPr/>
        </p:nvSpPr>
        <p:spPr>
          <a:xfrm>
            <a:off x="914400" y="1752600"/>
            <a:ext cx="7696200" cy="2585323"/>
          </a:xfrm>
          <a:prstGeom prst="rect">
            <a:avLst/>
          </a:prstGeom>
        </p:spPr>
        <p:txBody>
          <a:bodyPr wrap="square">
            <a:spAutoFit/>
          </a:bodyPr>
          <a:lstStyle/>
          <a:p>
            <a:r>
              <a:rPr lang="en-US" dirty="0"/>
              <a:t>By the end of this week, you will be able to</a:t>
            </a:r>
            <a:r>
              <a:rPr lang="en-US" dirty="0" smtClean="0"/>
              <a:t>:</a:t>
            </a:r>
          </a:p>
          <a:p>
            <a:endParaRPr lang="en-US" dirty="0"/>
          </a:p>
          <a:p>
            <a:pPr marL="285750" indent="-285750">
              <a:buFont typeface="Wingdings" panose="05000000000000000000" pitchFamily="2" charset="2"/>
              <a:buChar char="q"/>
            </a:pPr>
            <a:r>
              <a:rPr lang="en-US" dirty="0" smtClean="0"/>
              <a:t>Define Password </a:t>
            </a:r>
            <a:r>
              <a:rPr lang="en-US" dirty="0"/>
              <a:t>Management</a:t>
            </a:r>
          </a:p>
          <a:p>
            <a:pPr marL="285750" indent="-285750">
              <a:buFont typeface="Wingdings" panose="05000000000000000000" pitchFamily="2" charset="2"/>
              <a:buChar char="q"/>
            </a:pPr>
            <a:r>
              <a:rPr lang="en-US" dirty="0" smtClean="0"/>
              <a:t>Describe and build Access </a:t>
            </a:r>
            <a:r>
              <a:rPr lang="en-US" dirty="0"/>
              <a:t>control lists (ACLs)</a:t>
            </a:r>
          </a:p>
          <a:p>
            <a:pPr marL="285750" indent="-285750">
              <a:buFont typeface="Wingdings" panose="05000000000000000000" pitchFamily="2" charset="2"/>
              <a:buChar char="q"/>
            </a:pPr>
            <a:r>
              <a:rPr lang="en-US" dirty="0" smtClean="0"/>
              <a:t>Analyze Firewalls </a:t>
            </a:r>
            <a:r>
              <a:rPr lang="en-US" dirty="0"/>
              <a:t>and their capabilities </a:t>
            </a:r>
          </a:p>
          <a:p>
            <a:pPr marL="285750" indent="-285750">
              <a:buFont typeface="Wingdings" panose="05000000000000000000" pitchFamily="2" charset="2"/>
              <a:buChar char="q"/>
            </a:pPr>
            <a:r>
              <a:rPr lang="en-US" dirty="0" smtClean="0"/>
              <a:t>Use Intrusion </a:t>
            </a:r>
            <a:r>
              <a:rPr lang="en-US" dirty="0"/>
              <a:t>Detection/Prevention Systems</a:t>
            </a:r>
          </a:p>
          <a:p>
            <a:pPr marL="285750" indent="-285750">
              <a:buFont typeface="Wingdings" panose="05000000000000000000" pitchFamily="2" charset="2"/>
              <a:buChar char="q"/>
            </a:pPr>
            <a:r>
              <a:rPr lang="en-US" dirty="0" smtClean="0"/>
              <a:t>Strategize how to patch </a:t>
            </a:r>
            <a:r>
              <a:rPr lang="en-US" dirty="0"/>
              <a:t>operating systems and </a:t>
            </a:r>
            <a:r>
              <a:rPr lang="en-US" dirty="0" smtClean="0"/>
              <a:t>applications</a:t>
            </a:r>
            <a:endParaRPr lang="en-US" dirty="0"/>
          </a:p>
          <a:p>
            <a:pPr marL="285750" indent="-285750">
              <a:buFont typeface="Wingdings" panose="05000000000000000000" pitchFamily="2" charset="2"/>
              <a:buChar char="q"/>
            </a:pPr>
            <a:r>
              <a:rPr lang="en-US" dirty="0" smtClean="0"/>
              <a:t>Deploy End </a:t>
            </a:r>
            <a:r>
              <a:rPr lang="en-US" dirty="0"/>
              <a:t>Point Protection</a:t>
            </a:r>
          </a:p>
          <a:p>
            <a:pPr marL="285750" indent="-285750">
              <a:buFont typeface="Wingdings" panose="05000000000000000000" pitchFamily="2" charset="2"/>
              <a:buChar char="q"/>
            </a:pPr>
            <a:r>
              <a:rPr lang="en-US" dirty="0" smtClean="0"/>
              <a:t>Discuss and apply Information </a:t>
            </a:r>
            <a:r>
              <a:rPr lang="en-US" dirty="0"/>
              <a:t>security control best practices</a:t>
            </a:r>
          </a:p>
        </p:txBody>
      </p:sp>
    </p:spTree>
    <p:extLst>
      <p:ext uri="{BB962C8B-B14F-4D97-AF65-F5344CB8AC3E}">
        <p14:creationId xmlns:p14="http://schemas.microsoft.com/office/powerpoint/2010/main" val="325642700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40</a:t>
            </a:fld>
            <a:endParaRPr lang="en-US"/>
          </a:p>
        </p:txBody>
      </p:sp>
      <p:sp>
        <p:nvSpPr>
          <p:cNvPr id="4" name="Title 1"/>
          <p:cNvSpPr txBox="1">
            <a:spLocks/>
          </p:cNvSpPr>
          <p:nvPr/>
        </p:nvSpPr>
        <p:spPr>
          <a:xfrm>
            <a:off x="914400" y="762000"/>
            <a:ext cx="7315200" cy="80327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Critical Thinking Exercise</a:t>
            </a:r>
            <a:endParaRPr lang="en-US" dirty="0"/>
          </a:p>
        </p:txBody>
      </p:sp>
      <p:grpSp>
        <p:nvGrpSpPr>
          <p:cNvPr id="7" name="Group 6"/>
          <p:cNvGrpSpPr/>
          <p:nvPr/>
        </p:nvGrpSpPr>
        <p:grpSpPr>
          <a:xfrm>
            <a:off x="1416050" y="1676400"/>
            <a:ext cx="6661150" cy="5022850"/>
            <a:chOff x="1227855" y="1752600"/>
            <a:chExt cx="6661150" cy="502285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7855" y="1752600"/>
              <a:ext cx="6661150" cy="393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8100" y="5638800"/>
              <a:ext cx="6527800" cy="1136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3578580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41</a:t>
            </a:fld>
            <a:endParaRPr lang="en-US"/>
          </a:p>
        </p:txBody>
      </p:sp>
      <p:sp>
        <p:nvSpPr>
          <p:cNvPr id="4" name="Title 1"/>
          <p:cNvSpPr txBox="1">
            <a:spLocks/>
          </p:cNvSpPr>
          <p:nvPr/>
        </p:nvSpPr>
        <p:spPr>
          <a:xfrm>
            <a:off x="914400" y="762000"/>
            <a:ext cx="7315200" cy="803275"/>
          </a:xfrm>
          <a:prstGeom prst="rect">
            <a:avLst/>
          </a:prstGeom>
        </p:spPr>
        <p:txBody>
          <a:bodyPr vert="horz" lIns="91440" tIns="45720" rIns="91440" bIns="45720" rtlCol="0" anchor="ctr">
            <a:normAutofit fontScale="77500" lnSpcReduction="20000"/>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Critical Thinking Exercise Questions</a:t>
            </a:r>
            <a:endParaRPr lang="en-US" dirty="0"/>
          </a:p>
        </p:txBody>
      </p:sp>
      <p:sp>
        <p:nvSpPr>
          <p:cNvPr id="3" name="Rectangle 2"/>
          <p:cNvSpPr/>
          <p:nvPr/>
        </p:nvSpPr>
        <p:spPr>
          <a:xfrm>
            <a:off x="914400" y="1752600"/>
            <a:ext cx="7772400" cy="1477328"/>
          </a:xfrm>
          <a:prstGeom prst="rect">
            <a:avLst/>
          </a:prstGeom>
        </p:spPr>
        <p:txBody>
          <a:bodyPr wrap="square">
            <a:spAutoFit/>
          </a:bodyPr>
          <a:lstStyle/>
          <a:p>
            <a:pPr marL="342900" indent="-342900">
              <a:buFont typeface="+mj-lt"/>
              <a:buAutoNum type="arabicPeriod"/>
            </a:pPr>
            <a:r>
              <a:rPr lang="en-US" dirty="0"/>
              <a:t>Of the controls discussed in this chapter, which control most closely resembles the control used by Fairy-Wren mothers to detect imposters?</a:t>
            </a:r>
          </a:p>
          <a:p>
            <a:pPr marL="342900" indent="-342900">
              <a:buFont typeface="+mj-lt"/>
              <a:buAutoNum type="arabicPeriod"/>
            </a:pPr>
            <a:r>
              <a:rPr lang="en-US" dirty="0"/>
              <a:t>The control used by Fairy-Wren mothers seems rather complex. Some simpler controls suggest themselves. Could you name a few</a:t>
            </a:r>
            <a:r>
              <a:rPr lang="en-US" dirty="0" smtClean="0"/>
              <a:t>?</a:t>
            </a:r>
            <a:endParaRPr lang="en-US" dirty="0"/>
          </a:p>
        </p:txBody>
      </p:sp>
    </p:spTree>
    <p:extLst>
      <p:ext uri="{BB962C8B-B14F-4D97-AF65-F5344CB8AC3E}">
        <p14:creationId xmlns:p14="http://schemas.microsoft.com/office/powerpoint/2010/main" val="27656368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42</a:t>
            </a:fld>
            <a:endParaRPr lang="en-US"/>
          </a:p>
        </p:txBody>
      </p:sp>
      <p:sp>
        <p:nvSpPr>
          <p:cNvPr id="2" name="Title 1"/>
          <p:cNvSpPr>
            <a:spLocks noGrp="1"/>
          </p:cNvSpPr>
          <p:nvPr>
            <p:ph type="title" idx="4294967295"/>
          </p:nvPr>
        </p:nvSpPr>
        <p:spPr>
          <a:xfrm>
            <a:off x="838200" y="808037"/>
            <a:ext cx="7315200" cy="792163"/>
          </a:xfrm>
        </p:spPr>
        <p:txBody>
          <a:bodyPr>
            <a:normAutofit/>
          </a:bodyPr>
          <a:lstStyle/>
          <a:p>
            <a:r>
              <a:rPr lang="en-US" dirty="0" smtClean="0"/>
              <a:t>Hands-On:  Design Case</a:t>
            </a:r>
            <a:endParaRPr lang="en-US" dirty="0"/>
          </a:p>
        </p:txBody>
      </p:sp>
      <p:grpSp>
        <p:nvGrpSpPr>
          <p:cNvPr id="5" name="Group 4"/>
          <p:cNvGrpSpPr/>
          <p:nvPr/>
        </p:nvGrpSpPr>
        <p:grpSpPr>
          <a:xfrm>
            <a:off x="762000" y="1710425"/>
            <a:ext cx="7772400" cy="4616745"/>
            <a:chOff x="1143000" y="1752600"/>
            <a:chExt cx="6553200" cy="389255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752600"/>
              <a:ext cx="6553200"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3105150"/>
              <a:ext cx="6470650" cy="254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398968986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43</a:t>
            </a:fld>
            <a:endParaRPr lang="en-US"/>
          </a:p>
        </p:txBody>
      </p:sp>
      <p:sp>
        <p:nvSpPr>
          <p:cNvPr id="3" name="Title 1"/>
          <p:cNvSpPr txBox="1">
            <a:spLocks/>
          </p:cNvSpPr>
          <p:nvPr/>
        </p:nvSpPr>
        <p:spPr>
          <a:xfrm>
            <a:off x="914400" y="838200"/>
            <a:ext cx="4724400" cy="762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Homework Lab_9</a:t>
            </a:r>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8075" y="1676400"/>
            <a:ext cx="6816725" cy="45425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3263156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44</a:t>
            </a:fld>
            <a:endParaRPr lang="en-US"/>
          </a:p>
        </p:txBody>
      </p:sp>
      <p:sp>
        <p:nvSpPr>
          <p:cNvPr id="3" name="Title 1"/>
          <p:cNvSpPr txBox="1">
            <a:spLocks/>
          </p:cNvSpPr>
          <p:nvPr/>
        </p:nvSpPr>
        <p:spPr>
          <a:xfrm>
            <a:off x="914400" y="838200"/>
            <a:ext cx="4724400" cy="762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Discussion 9</a:t>
            </a:r>
            <a:endParaRPr lang="en-US" dirty="0"/>
          </a:p>
        </p:txBody>
      </p:sp>
      <p:sp>
        <p:nvSpPr>
          <p:cNvPr id="4" name="Rectangle 3"/>
          <p:cNvSpPr/>
          <p:nvPr/>
        </p:nvSpPr>
        <p:spPr>
          <a:xfrm>
            <a:off x="457200" y="1676400"/>
            <a:ext cx="8382000" cy="3693319"/>
          </a:xfrm>
          <a:prstGeom prst="rect">
            <a:avLst/>
          </a:prstGeom>
        </p:spPr>
        <p:txBody>
          <a:bodyPr wrap="square">
            <a:spAutoFit/>
          </a:bodyPr>
          <a:lstStyle/>
          <a:p>
            <a:r>
              <a:rPr lang="en-US" b="1" dirty="0" smtClean="0"/>
              <a:t>POST (due WED 11:59 pm CST):</a:t>
            </a:r>
            <a:r>
              <a:rPr lang="en-US" dirty="0" smtClean="0"/>
              <a:t>  Open your firewalls file and write </a:t>
            </a:r>
            <a:r>
              <a:rPr lang="en-US" dirty="0"/>
              <a:t>a firewall rule that blocks all incoming web requests (port 80) from the 192.168.0.0/16 network</a:t>
            </a:r>
            <a:r>
              <a:rPr lang="en-US" dirty="0" smtClean="0"/>
              <a:t>.  Explain how you would test the rule, then conduct the test you have explained and include a screenshot of your rule and your test results.</a:t>
            </a:r>
          </a:p>
          <a:p>
            <a:endParaRPr lang="en-US" dirty="0" smtClean="0"/>
          </a:p>
          <a:p>
            <a:r>
              <a:rPr lang="en-US" b="1" dirty="0" smtClean="0"/>
              <a:t>RESPONSES (due FRI 11:59 pm CST):</a:t>
            </a:r>
            <a:r>
              <a:rPr lang="en-US" dirty="0" smtClean="0"/>
              <a:t>  Respond to two of your peers' posts—copy their rules into your firewalls file and test them based on their explanation.  Are you getting the same result your peers are getting?  After testing, research how to modify this rule ON THE FLY (i.e. from the command line, not by editing the firewalls file) and add a firewall rule </a:t>
            </a:r>
            <a:r>
              <a:rPr lang="en-US" dirty="0"/>
              <a:t>that blocks all incoming web requests (port 80) from the </a:t>
            </a:r>
            <a:r>
              <a:rPr lang="en-US" dirty="0" smtClean="0"/>
              <a:t>192.168.0.0/24 network.  Why would you want BOTH networks in your firewalls file? (You will need to explain the </a:t>
            </a:r>
            <a:r>
              <a:rPr lang="en-US" smtClean="0"/>
              <a:t>difference between /16 and /24).</a:t>
            </a:r>
            <a:endParaRPr lang="en-US" dirty="0"/>
          </a:p>
        </p:txBody>
      </p:sp>
    </p:spTree>
    <p:extLst>
      <p:ext uri="{BB962C8B-B14F-4D97-AF65-F5344CB8AC3E}">
        <p14:creationId xmlns:p14="http://schemas.microsoft.com/office/powerpoint/2010/main" val="123743415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45</a:t>
            </a:fld>
            <a:endParaRPr lang="en-US"/>
          </a:p>
        </p:txBody>
      </p:sp>
      <p:sp>
        <p:nvSpPr>
          <p:cNvPr id="2" name="Title 1"/>
          <p:cNvSpPr>
            <a:spLocks noGrp="1"/>
          </p:cNvSpPr>
          <p:nvPr>
            <p:ph type="title" idx="4294967295"/>
          </p:nvPr>
        </p:nvSpPr>
        <p:spPr>
          <a:xfrm>
            <a:off x="914400" y="914400"/>
            <a:ext cx="5275263" cy="715963"/>
          </a:xfrm>
        </p:spPr>
        <p:txBody>
          <a:bodyPr>
            <a:normAutofit fontScale="90000"/>
          </a:bodyPr>
          <a:lstStyle/>
          <a:p>
            <a:r>
              <a:rPr lang="en-US" dirty="0" smtClean="0"/>
              <a:t>Summary</a:t>
            </a:r>
            <a:endParaRPr lang="en-US" dirty="0"/>
          </a:p>
        </p:txBody>
      </p:sp>
      <p:sp>
        <p:nvSpPr>
          <p:cNvPr id="3" name="Content Placeholder 2"/>
          <p:cNvSpPr>
            <a:spLocks noGrp="1"/>
          </p:cNvSpPr>
          <p:nvPr>
            <p:ph sz="quarter" idx="4294967295"/>
          </p:nvPr>
        </p:nvSpPr>
        <p:spPr>
          <a:xfrm>
            <a:off x="914400" y="1752600"/>
            <a:ext cx="7467600" cy="3613150"/>
          </a:xfrm>
        </p:spPr>
        <p:txBody>
          <a:bodyPr>
            <a:noAutofit/>
          </a:bodyPr>
          <a:lstStyle/>
          <a:p>
            <a:pPr>
              <a:buFont typeface="Wingdings" panose="05000000000000000000" pitchFamily="2" charset="2"/>
              <a:buChar char="ü"/>
            </a:pPr>
            <a:r>
              <a:rPr lang="en-US" sz="1800" dirty="0"/>
              <a:t>Define Password Management</a:t>
            </a:r>
          </a:p>
          <a:p>
            <a:pPr>
              <a:buFont typeface="Wingdings" panose="05000000000000000000" pitchFamily="2" charset="2"/>
              <a:buChar char="ü"/>
            </a:pPr>
            <a:r>
              <a:rPr lang="en-US" sz="1800" dirty="0"/>
              <a:t>Describe and build Access control lists (ACLs)</a:t>
            </a:r>
          </a:p>
          <a:p>
            <a:pPr>
              <a:buFont typeface="Wingdings" panose="05000000000000000000" pitchFamily="2" charset="2"/>
              <a:buChar char="ü"/>
            </a:pPr>
            <a:r>
              <a:rPr lang="en-US" sz="1800" dirty="0"/>
              <a:t>Analyze Firewalls and their capabilities </a:t>
            </a:r>
          </a:p>
          <a:p>
            <a:pPr>
              <a:buFont typeface="Wingdings" panose="05000000000000000000" pitchFamily="2" charset="2"/>
              <a:buChar char="ü"/>
            </a:pPr>
            <a:r>
              <a:rPr lang="en-US" sz="1800" dirty="0"/>
              <a:t>Use Intrusion Detection/Prevention Systems</a:t>
            </a:r>
          </a:p>
          <a:p>
            <a:pPr>
              <a:buFont typeface="Wingdings" panose="05000000000000000000" pitchFamily="2" charset="2"/>
              <a:buChar char="ü"/>
            </a:pPr>
            <a:r>
              <a:rPr lang="en-US" sz="1800" dirty="0"/>
              <a:t>Strategize how to patch operating systems and applications</a:t>
            </a:r>
          </a:p>
          <a:p>
            <a:pPr>
              <a:buFont typeface="Wingdings" panose="05000000000000000000" pitchFamily="2" charset="2"/>
              <a:buChar char="ü"/>
            </a:pPr>
            <a:r>
              <a:rPr lang="en-US" sz="1800" dirty="0"/>
              <a:t>Deploy End Point Protection</a:t>
            </a:r>
          </a:p>
          <a:p>
            <a:pPr>
              <a:buFont typeface="Wingdings" panose="05000000000000000000" pitchFamily="2" charset="2"/>
              <a:buChar char="ü"/>
            </a:pPr>
            <a:r>
              <a:rPr lang="en-US" sz="1800" dirty="0"/>
              <a:t>Discuss and apply Information security control best </a:t>
            </a:r>
            <a:r>
              <a:rPr lang="en-US" sz="1800" dirty="0" smtClean="0"/>
              <a:t>practices</a:t>
            </a:r>
            <a:endParaRPr lang="en-US" sz="1800" dirty="0"/>
          </a:p>
          <a:p>
            <a:pPr>
              <a:buFont typeface="Wingdings" panose="05000000000000000000" pitchFamily="2" charset="2"/>
              <a:buChar char="ü"/>
            </a:pPr>
            <a:endParaRPr lang="en-US" sz="1800" dirty="0"/>
          </a:p>
        </p:txBody>
      </p:sp>
    </p:spTree>
    <p:extLst>
      <p:ext uri="{BB962C8B-B14F-4D97-AF65-F5344CB8AC3E}">
        <p14:creationId xmlns:p14="http://schemas.microsoft.com/office/powerpoint/2010/main" val="26213342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41B0A3F-D3D1-4D5A-8D2D-36133BDF8F05}" type="slidenum">
              <a:rPr lang="en-US" smtClean="0"/>
              <a:pPr>
                <a:defRPr/>
              </a:pPr>
              <a:t>46</a:t>
            </a:fld>
            <a:endParaRPr lang="en-US" dirty="0"/>
          </a:p>
        </p:txBody>
      </p:sp>
      <p:sp>
        <p:nvSpPr>
          <p:cNvPr id="2" name="Title 1"/>
          <p:cNvSpPr>
            <a:spLocks noGrp="1"/>
          </p:cNvSpPr>
          <p:nvPr>
            <p:ph type="title" idx="4294967295"/>
          </p:nvPr>
        </p:nvSpPr>
        <p:spPr>
          <a:xfrm>
            <a:off x="876300" y="789781"/>
            <a:ext cx="5275263" cy="820737"/>
          </a:xfrm>
        </p:spPr>
        <p:txBody>
          <a:bodyPr>
            <a:normAutofit/>
          </a:bodyPr>
          <a:lstStyle/>
          <a:p>
            <a:r>
              <a:rPr lang="en-US" sz="3200" b="1" dirty="0" smtClean="0">
                <a:solidFill>
                  <a:schemeClr val="accent1">
                    <a:lumMod val="75000"/>
                  </a:schemeClr>
                </a:solidFill>
              </a:rPr>
              <a:t>For Next Week</a:t>
            </a:r>
            <a:endParaRPr lang="en-US" sz="3200" b="1" dirty="0">
              <a:solidFill>
                <a:schemeClr val="accent1">
                  <a:lumMod val="75000"/>
                </a:schemeClr>
              </a:solidFill>
            </a:endParaRP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2540972105"/>
              </p:ext>
            </p:extLst>
          </p:nvPr>
        </p:nvGraphicFramePr>
        <p:xfrm>
          <a:off x="876299" y="1709738"/>
          <a:ext cx="7307001" cy="2523744"/>
        </p:xfrm>
        <a:graphic>
          <a:graphicData uri="http://schemas.openxmlformats.org/drawingml/2006/table">
            <a:tbl>
              <a:tblPr firstRow="1" firstCol="1" bandRow="1">
                <a:tableStyleId>{5C22544A-7EE6-4342-B048-85BDC9FD1C3A}</a:tableStyleId>
              </a:tblPr>
              <a:tblGrid>
                <a:gridCol w="465127">
                  <a:extLst>
                    <a:ext uri="{9D8B030D-6E8A-4147-A177-3AD203B41FA5}">
                      <a16:colId xmlns:a16="http://schemas.microsoft.com/office/drawing/2014/main" xmlns="" val="20000"/>
                    </a:ext>
                  </a:extLst>
                </a:gridCol>
                <a:gridCol w="2544774">
                  <a:extLst>
                    <a:ext uri="{9D8B030D-6E8A-4147-A177-3AD203B41FA5}">
                      <a16:colId xmlns:a16="http://schemas.microsoft.com/office/drawing/2014/main" xmlns="" val="20001"/>
                    </a:ext>
                  </a:extLst>
                </a:gridCol>
                <a:gridCol w="1828800">
                  <a:extLst>
                    <a:ext uri="{9D8B030D-6E8A-4147-A177-3AD203B41FA5}">
                      <a16:colId xmlns:a16="http://schemas.microsoft.com/office/drawing/2014/main" xmlns="" val="20002"/>
                    </a:ext>
                  </a:extLst>
                </a:gridCol>
                <a:gridCol w="2468300">
                  <a:extLst>
                    <a:ext uri="{9D8B030D-6E8A-4147-A177-3AD203B41FA5}">
                      <a16:colId xmlns:a16="http://schemas.microsoft.com/office/drawing/2014/main" xmlns="" val="20003"/>
                    </a:ext>
                  </a:extLst>
                </a:gridCol>
              </a:tblGrid>
              <a:tr h="0">
                <a:tc>
                  <a:txBody>
                    <a:bodyPr/>
                    <a:lstStyle/>
                    <a:p>
                      <a:pPr marL="0" marR="0">
                        <a:lnSpc>
                          <a:spcPct val="115000"/>
                        </a:lnSpc>
                        <a:spcBef>
                          <a:spcPts val="0"/>
                        </a:spcBef>
                        <a:spcAft>
                          <a:spcPts val="0"/>
                        </a:spcAft>
                      </a:pPr>
                      <a:r>
                        <a:rPr lang="en-US" sz="1600" dirty="0">
                          <a:effectLst/>
                        </a:rPr>
                        <a:t>#</a:t>
                      </a:r>
                      <a:endParaRPr lang="en-US" sz="16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effectLst/>
                        </a:rPr>
                        <a:t>Topic</a:t>
                      </a:r>
                      <a:endParaRPr lang="en-US" sz="16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effectLst/>
                        </a:rPr>
                        <a:t>Reading</a:t>
                      </a:r>
                      <a:endParaRPr lang="en-US" sz="16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effectLst/>
                        </a:rPr>
                        <a:t>Due </a:t>
                      </a:r>
                      <a:r>
                        <a:rPr lang="en-US" sz="1600" dirty="0" smtClean="0">
                          <a:effectLst/>
                        </a:rPr>
                        <a:t>11:59 pm CST on Blackboard</a:t>
                      </a:r>
                      <a:endParaRPr lang="en-US" sz="1600" dirty="0">
                        <a:effectLst/>
                        <a:latin typeface="Calibri"/>
                        <a:ea typeface="Calibri"/>
                        <a:cs typeface="Times New Roman"/>
                      </a:endParaRPr>
                    </a:p>
                  </a:txBody>
                  <a:tcPr marL="68580" marR="68580" marT="0" marB="0"/>
                </a:tc>
                <a:extLst>
                  <a:ext uri="{0D108BD9-81ED-4DB2-BD59-A6C34878D82A}">
                    <a16:rowId xmlns:a16="http://schemas.microsoft.com/office/drawing/2014/main" xmlns="" val="10000"/>
                  </a:ext>
                </a:extLst>
              </a:tr>
              <a:tr h="0">
                <a:tc>
                  <a:txBody>
                    <a:bodyPr/>
                    <a:lstStyle/>
                    <a:p>
                      <a:pPr marL="0" marR="0" algn="ctr">
                        <a:lnSpc>
                          <a:spcPct val="115000"/>
                        </a:lnSpc>
                        <a:spcBef>
                          <a:spcPts val="0"/>
                        </a:spcBef>
                        <a:spcAft>
                          <a:spcPts val="0"/>
                        </a:spcAft>
                      </a:pPr>
                      <a:r>
                        <a:rPr lang="en-US" sz="1600" b="1" dirty="0" smtClean="0">
                          <a:solidFill>
                            <a:schemeClr val="tx1"/>
                          </a:solidFill>
                          <a:effectLst/>
                          <a:latin typeface="Calibri"/>
                          <a:ea typeface="Times New Roman"/>
                          <a:cs typeface="Times New Roman"/>
                        </a:rPr>
                        <a:t>10</a:t>
                      </a:r>
                      <a:endParaRPr lang="en-US" sz="1600" b="1" dirty="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600" dirty="0">
                          <a:solidFill>
                            <a:srgbClr val="000000"/>
                          </a:solidFill>
                          <a:effectLst/>
                          <a:latin typeface="Calibri"/>
                          <a:ea typeface="Times New Roman"/>
                          <a:cs typeface="Times New Roman"/>
                        </a:rPr>
                        <a:t>Hardware and Software Controls (2):  Intrusion detection/prevention systems, Patch management for operating systems and applications, End point protection</a:t>
                      </a:r>
                      <a:endParaRPr lang="en-US" sz="1600" dirty="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600">
                          <a:solidFill>
                            <a:srgbClr val="000000"/>
                          </a:solidFill>
                          <a:effectLst/>
                          <a:latin typeface="Calibri"/>
                          <a:ea typeface="Times New Roman"/>
                          <a:cs typeface="Times New Roman"/>
                        </a:rPr>
                        <a:t>Agrawal 9</a:t>
                      </a:r>
                      <a:endParaRPr lang="en-US" sz="1600">
                        <a:effectLst/>
                        <a:latin typeface="Calibri"/>
                        <a:ea typeface="Times New Roman"/>
                        <a:cs typeface="Times New Roman"/>
                      </a:endParaRPr>
                    </a:p>
                    <a:p>
                      <a:pPr marL="0" marR="0">
                        <a:lnSpc>
                          <a:spcPct val="115000"/>
                        </a:lnSpc>
                        <a:spcBef>
                          <a:spcPts val="0"/>
                        </a:spcBef>
                        <a:spcAft>
                          <a:spcPts val="0"/>
                        </a:spcAft>
                      </a:pPr>
                      <a:r>
                        <a:rPr lang="en-US" sz="1600">
                          <a:solidFill>
                            <a:srgbClr val="000000"/>
                          </a:solidFill>
                          <a:effectLst/>
                          <a:latin typeface="Calibri"/>
                          <a:ea typeface="Times New Roman"/>
                          <a:cs typeface="Times New Roman"/>
                        </a:rPr>
                        <a:t>Other materials on Blackboard</a:t>
                      </a:r>
                      <a:endParaRPr lang="en-US" sz="160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600" dirty="0">
                          <a:solidFill>
                            <a:srgbClr val="000000"/>
                          </a:solidFill>
                          <a:effectLst/>
                          <a:latin typeface="Calibri"/>
                          <a:ea typeface="Times New Roman"/>
                          <a:cs typeface="Times New Roman"/>
                        </a:rPr>
                        <a:t>W: Post</a:t>
                      </a:r>
                      <a:endParaRPr lang="en-US" sz="1600" dirty="0">
                        <a:effectLst/>
                        <a:latin typeface="Calibri"/>
                        <a:ea typeface="Times New Roman"/>
                        <a:cs typeface="Times New Roman"/>
                      </a:endParaRPr>
                    </a:p>
                    <a:p>
                      <a:pPr marL="0" marR="0">
                        <a:lnSpc>
                          <a:spcPct val="115000"/>
                        </a:lnSpc>
                        <a:spcBef>
                          <a:spcPts val="0"/>
                        </a:spcBef>
                        <a:spcAft>
                          <a:spcPts val="0"/>
                        </a:spcAft>
                      </a:pPr>
                      <a:r>
                        <a:rPr lang="en-US" sz="1600" dirty="0">
                          <a:solidFill>
                            <a:srgbClr val="000000"/>
                          </a:solidFill>
                          <a:effectLst/>
                          <a:latin typeface="Calibri"/>
                          <a:ea typeface="Times New Roman"/>
                          <a:cs typeface="Times New Roman"/>
                        </a:rPr>
                        <a:t>F: Responses S: LAB_10</a:t>
                      </a:r>
                      <a:endParaRPr lang="en-US" sz="1600" dirty="0">
                        <a:effectLst/>
                        <a:latin typeface="Calibri"/>
                        <a:ea typeface="Times New Roman"/>
                        <a:cs typeface="Times New Roman"/>
                      </a:endParaRPr>
                    </a:p>
                  </a:txBody>
                  <a:tcPr marL="68580" marR="68580" marT="0" marB="0"/>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8158419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idx="1"/>
          </p:nvPr>
        </p:nvSpPr>
        <p:spPr/>
        <p:txBody>
          <a:bodyPr>
            <a:normAutofit/>
          </a:bodyPr>
          <a:lstStyle/>
          <a:p>
            <a:r>
              <a:rPr lang="en-US" sz="3600" b="1" dirty="0" smtClean="0">
                <a:solidFill>
                  <a:schemeClr val="tx1"/>
                </a:solidFill>
              </a:rPr>
              <a:t>Passwords</a:t>
            </a:r>
            <a:endParaRPr lang="en-US" sz="3600" b="1" dirty="0">
              <a:solidFill>
                <a:schemeClr val="tx1"/>
              </a:solidFill>
            </a:endParaRPr>
          </a:p>
        </p:txBody>
      </p:sp>
    </p:spTree>
    <p:extLst>
      <p:ext uri="{BB962C8B-B14F-4D97-AF65-F5344CB8AC3E}">
        <p14:creationId xmlns:p14="http://schemas.microsoft.com/office/powerpoint/2010/main" val="33643682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6</a:t>
            </a:fld>
            <a:endParaRPr lang="en-US" dirty="0"/>
          </a:p>
        </p:txBody>
      </p:sp>
      <p:sp>
        <p:nvSpPr>
          <p:cNvPr id="2" name="Title 1"/>
          <p:cNvSpPr>
            <a:spLocks noGrp="1"/>
          </p:cNvSpPr>
          <p:nvPr>
            <p:ph type="title" idx="4294967295"/>
          </p:nvPr>
        </p:nvSpPr>
        <p:spPr>
          <a:xfrm>
            <a:off x="838200" y="838200"/>
            <a:ext cx="5275263" cy="715963"/>
          </a:xfrm>
        </p:spPr>
        <p:txBody>
          <a:bodyPr>
            <a:normAutofit fontScale="90000"/>
          </a:bodyPr>
          <a:lstStyle/>
          <a:p>
            <a:r>
              <a:rPr lang="en-US" dirty="0" smtClean="0"/>
              <a:t>Passwords</a:t>
            </a:r>
            <a:endParaRPr lang="en-US" dirty="0"/>
          </a:p>
        </p:txBody>
      </p:sp>
      <p:sp>
        <p:nvSpPr>
          <p:cNvPr id="4" name="Content Placeholder 3"/>
          <p:cNvSpPr>
            <a:spLocks noGrp="1"/>
          </p:cNvSpPr>
          <p:nvPr>
            <p:ph sz="quarter" idx="4294967295"/>
          </p:nvPr>
        </p:nvSpPr>
        <p:spPr>
          <a:xfrm>
            <a:off x="914400" y="1676400"/>
            <a:ext cx="7391400" cy="4495800"/>
          </a:xfrm>
        </p:spPr>
        <p:txBody>
          <a:bodyPr>
            <a:normAutofit/>
          </a:bodyPr>
          <a:lstStyle/>
          <a:p>
            <a:r>
              <a:rPr lang="en-US" sz="1800" dirty="0" smtClean="0"/>
              <a:t>Definitions</a:t>
            </a:r>
          </a:p>
          <a:p>
            <a:pPr lvl="1"/>
            <a:r>
              <a:rPr lang="en-US" sz="1800" dirty="0"/>
              <a:t>Identification</a:t>
            </a:r>
          </a:p>
          <a:p>
            <a:pPr lvl="2"/>
            <a:r>
              <a:rPr lang="en-US" sz="1800" dirty="0"/>
              <a:t>Presentation of a user identity for the </a:t>
            </a:r>
            <a:r>
              <a:rPr lang="en-US" sz="1800" dirty="0" smtClean="0"/>
              <a:t>system</a:t>
            </a:r>
          </a:p>
          <a:p>
            <a:pPr lvl="3"/>
            <a:r>
              <a:rPr lang="en-US" sz="1800" dirty="0" smtClean="0"/>
              <a:t>Typically by a username</a:t>
            </a:r>
            <a:endParaRPr lang="en-US" sz="1800" dirty="0"/>
          </a:p>
          <a:p>
            <a:pPr lvl="1"/>
            <a:r>
              <a:rPr lang="en-US" sz="1800" dirty="0" smtClean="0"/>
              <a:t>Authentication</a:t>
            </a:r>
          </a:p>
          <a:p>
            <a:pPr lvl="2"/>
            <a:r>
              <a:rPr lang="en-US" sz="1800" dirty="0" smtClean="0"/>
              <a:t>Establishing </a:t>
            </a:r>
            <a:r>
              <a:rPr lang="en-US" sz="1800" dirty="0"/>
              <a:t>confidence in the validity of a claimed </a:t>
            </a:r>
            <a:r>
              <a:rPr lang="en-US" sz="1800" dirty="0" smtClean="0"/>
              <a:t>identity</a:t>
            </a:r>
          </a:p>
          <a:p>
            <a:pPr lvl="3"/>
            <a:r>
              <a:rPr lang="en-US" sz="1800" dirty="0" smtClean="0"/>
              <a:t>Typically using a password</a:t>
            </a:r>
          </a:p>
          <a:p>
            <a:pPr lvl="4"/>
            <a:r>
              <a:rPr lang="en-US" sz="1800" dirty="0" smtClean="0"/>
              <a:t>Secret </a:t>
            </a:r>
            <a:r>
              <a:rPr lang="en-US" sz="1800" dirty="0"/>
              <a:t>series of characters </a:t>
            </a:r>
            <a:r>
              <a:rPr lang="en-US" sz="1800" dirty="0" smtClean="0"/>
              <a:t>known only to owner</a:t>
            </a:r>
          </a:p>
          <a:p>
            <a:r>
              <a:rPr lang="en-US" sz="1800" dirty="0" smtClean="0"/>
              <a:t>Design goals of passwords</a:t>
            </a:r>
            <a:endParaRPr lang="en-US" sz="1800" dirty="0"/>
          </a:p>
          <a:p>
            <a:pPr lvl="1"/>
            <a:r>
              <a:rPr lang="en-US" sz="1800" dirty="0" smtClean="0"/>
              <a:t>Simple </a:t>
            </a:r>
            <a:r>
              <a:rPr lang="en-US" sz="1800" dirty="0"/>
              <a:t>enough for average </a:t>
            </a:r>
            <a:r>
              <a:rPr lang="en-US" sz="1800" dirty="0" smtClean="0"/>
              <a:t>users</a:t>
            </a:r>
          </a:p>
          <a:p>
            <a:pPr lvl="1"/>
            <a:r>
              <a:rPr lang="en-US" sz="1800" dirty="0" smtClean="0"/>
              <a:t>Secure </a:t>
            </a:r>
            <a:r>
              <a:rPr lang="en-US" sz="1800" dirty="0"/>
              <a:t>enough for most </a:t>
            </a:r>
            <a:r>
              <a:rPr lang="en-US" sz="1800" dirty="0" smtClean="0"/>
              <a:t>applications</a:t>
            </a:r>
          </a:p>
        </p:txBody>
      </p:sp>
    </p:spTree>
    <p:extLst>
      <p:ext uri="{BB962C8B-B14F-4D97-AF65-F5344CB8AC3E}">
        <p14:creationId xmlns:p14="http://schemas.microsoft.com/office/powerpoint/2010/main" val="2075097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7</a:t>
            </a:fld>
            <a:endParaRPr lang="en-US" dirty="0"/>
          </a:p>
        </p:txBody>
      </p:sp>
      <p:sp>
        <p:nvSpPr>
          <p:cNvPr id="2" name="Title 1"/>
          <p:cNvSpPr>
            <a:spLocks noGrp="1"/>
          </p:cNvSpPr>
          <p:nvPr>
            <p:ph type="title" idx="4294967295"/>
          </p:nvPr>
        </p:nvSpPr>
        <p:spPr>
          <a:xfrm>
            <a:off x="838200" y="685800"/>
            <a:ext cx="7620000" cy="792163"/>
          </a:xfrm>
        </p:spPr>
        <p:txBody>
          <a:bodyPr>
            <a:normAutofit fontScale="90000"/>
          </a:bodyPr>
          <a:lstStyle/>
          <a:p>
            <a:r>
              <a:rPr lang="en-US" dirty="0" smtClean="0"/>
              <a:t>Password </a:t>
            </a:r>
            <a:r>
              <a:rPr lang="en-US" dirty="0"/>
              <a:t>T</a:t>
            </a:r>
            <a:r>
              <a:rPr lang="en-US" dirty="0" smtClean="0"/>
              <a:t>ypes:  Personal Identification Number (PIN)</a:t>
            </a:r>
            <a:endParaRPr lang="en-US" dirty="0"/>
          </a:p>
        </p:txBody>
      </p:sp>
      <p:sp>
        <p:nvSpPr>
          <p:cNvPr id="4" name="Content Placeholder 3"/>
          <p:cNvSpPr>
            <a:spLocks noGrp="1"/>
          </p:cNvSpPr>
          <p:nvPr>
            <p:ph sz="quarter" idx="4294967295"/>
          </p:nvPr>
        </p:nvSpPr>
        <p:spPr>
          <a:xfrm>
            <a:off x="838200" y="1752600"/>
            <a:ext cx="7848600" cy="4191000"/>
          </a:xfrm>
        </p:spPr>
        <p:txBody>
          <a:bodyPr>
            <a:noAutofit/>
          </a:bodyPr>
          <a:lstStyle/>
          <a:p>
            <a:r>
              <a:rPr lang="en-US" sz="1800" dirty="0" smtClean="0"/>
              <a:t>Short </a:t>
            </a:r>
            <a:r>
              <a:rPr lang="en-US" sz="1800" dirty="0"/>
              <a:t>(4-6 digits), numerical </a:t>
            </a:r>
            <a:r>
              <a:rPr lang="en-US" sz="1800" dirty="0" smtClean="0"/>
              <a:t>password</a:t>
            </a:r>
          </a:p>
          <a:p>
            <a:r>
              <a:rPr lang="en-US" sz="1800" dirty="0" smtClean="0"/>
              <a:t>Useful when</a:t>
            </a:r>
          </a:p>
          <a:p>
            <a:pPr lvl="1"/>
            <a:r>
              <a:rPr lang="en-US" sz="1800" dirty="0" smtClean="0"/>
              <a:t>Small </a:t>
            </a:r>
            <a:r>
              <a:rPr lang="en-US" sz="1800" dirty="0"/>
              <a:t>keypads are </a:t>
            </a:r>
            <a:r>
              <a:rPr lang="en-US" sz="1800" dirty="0" smtClean="0"/>
              <a:t>necessary, e.g. ATM machines, </a:t>
            </a:r>
            <a:r>
              <a:rPr lang="en-US" sz="1800" dirty="0"/>
              <a:t>or </a:t>
            </a:r>
            <a:endParaRPr lang="en-US" sz="1800" dirty="0" smtClean="0"/>
          </a:p>
          <a:p>
            <a:pPr lvl="1"/>
            <a:r>
              <a:rPr lang="en-US" sz="1800" dirty="0" smtClean="0"/>
              <a:t>Regular </a:t>
            </a:r>
            <a:r>
              <a:rPr lang="en-US" sz="1800" dirty="0"/>
              <a:t>passwords could potentially create human safety </a:t>
            </a:r>
            <a:r>
              <a:rPr lang="en-US" sz="1800" dirty="0" smtClean="0"/>
              <a:t>problems</a:t>
            </a:r>
          </a:p>
          <a:p>
            <a:pPr lvl="2"/>
            <a:r>
              <a:rPr lang="en-US" sz="1800" dirty="0" smtClean="0"/>
              <a:t>E.g. airport </a:t>
            </a:r>
            <a:r>
              <a:rPr lang="en-US" sz="1800" dirty="0"/>
              <a:t>fire suppression </a:t>
            </a:r>
            <a:r>
              <a:rPr lang="en-US" sz="1800" dirty="0" smtClean="0"/>
              <a:t>systems</a:t>
            </a:r>
          </a:p>
          <a:p>
            <a:r>
              <a:rPr lang="en-US" sz="1800" dirty="0" smtClean="0"/>
              <a:t>Relatively insecure</a:t>
            </a:r>
          </a:p>
          <a:p>
            <a:pPr lvl="1"/>
            <a:r>
              <a:rPr lang="en-US" sz="1800" dirty="0" smtClean="0"/>
              <a:t>Short and can be </a:t>
            </a:r>
            <a:r>
              <a:rPr lang="en-US" sz="1800" dirty="0"/>
              <a:t>easily </a:t>
            </a:r>
            <a:r>
              <a:rPr lang="en-US" sz="1800" dirty="0" smtClean="0"/>
              <a:t>guessed</a:t>
            </a:r>
          </a:p>
          <a:p>
            <a:pPr lvl="1"/>
            <a:r>
              <a:rPr lang="en-US" sz="1800" dirty="0" smtClean="0"/>
              <a:t>Only </a:t>
            </a:r>
            <a:r>
              <a:rPr lang="en-US" sz="1800" dirty="0"/>
              <a:t>provide limited </a:t>
            </a:r>
            <a:r>
              <a:rPr lang="en-US" sz="1800" dirty="0" smtClean="0"/>
              <a:t>security</a:t>
            </a:r>
          </a:p>
          <a:p>
            <a:pPr lvl="2"/>
            <a:r>
              <a:rPr lang="en-US" sz="1800" dirty="0" smtClean="0"/>
              <a:t>Generally assumes existence </a:t>
            </a:r>
            <a:r>
              <a:rPr lang="en-US" sz="1800" dirty="0"/>
              <a:t>of other security </a:t>
            </a:r>
            <a:r>
              <a:rPr lang="en-US" sz="1800" dirty="0" smtClean="0"/>
              <a:t>mechanisms</a:t>
            </a:r>
          </a:p>
          <a:p>
            <a:pPr lvl="3"/>
            <a:r>
              <a:rPr lang="en-US" sz="1800" dirty="0" smtClean="0"/>
              <a:t>E.g. daily </a:t>
            </a:r>
            <a:r>
              <a:rPr lang="en-US" sz="1800" dirty="0"/>
              <a:t>withdrawal limits and security cameras in </a:t>
            </a:r>
            <a:r>
              <a:rPr lang="en-US" sz="1800" dirty="0" smtClean="0"/>
              <a:t>ATMs</a:t>
            </a:r>
          </a:p>
          <a:p>
            <a:pPr lvl="3"/>
            <a:r>
              <a:rPr lang="en-US" sz="1800" dirty="0" smtClean="0"/>
              <a:t>Physical </a:t>
            </a:r>
            <a:r>
              <a:rPr lang="en-US" sz="1800" dirty="0"/>
              <a:t>security at </a:t>
            </a:r>
            <a:r>
              <a:rPr lang="en-US" sz="1800" dirty="0" smtClean="0"/>
              <a:t>airports</a:t>
            </a:r>
            <a:endParaRPr lang="en-US" sz="1800" dirty="0"/>
          </a:p>
        </p:txBody>
      </p:sp>
    </p:spTree>
    <p:extLst>
      <p:ext uri="{BB962C8B-B14F-4D97-AF65-F5344CB8AC3E}">
        <p14:creationId xmlns:p14="http://schemas.microsoft.com/office/powerpoint/2010/main" val="2604331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8</a:t>
            </a:fld>
            <a:endParaRPr lang="en-US" dirty="0"/>
          </a:p>
        </p:txBody>
      </p:sp>
      <p:sp>
        <p:nvSpPr>
          <p:cNvPr id="2" name="Title 1"/>
          <p:cNvSpPr>
            <a:spLocks noGrp="1"/>
          </p:cNvSpPr>
          <p:nvPr>
            <p:ph type="title" idx="4294967295"/>
          </p:nvPr>
        </p:nvSpPr>
        <p:spPr>
          <a:xfrm>
            <a:off x="914400" y="762001"/>
            <a:ext cx="7772400" cy="838200"/>
          </a:xfrm>
        </p:spPr>
        <p:txBody>
          <a:bodyPr/>
          <a:lstStyle/>
          <a:p>
            <a:r>
              <a:rPr lang="en-US" dirty="0" smtClean="0"/>
              <a:t>Password Types:  Passphrase</a:t>
            </a:r>
            <a:endParaRPr lang="en-US" dirty="0"/>
          </a:p>
        </p:txBody>
      </p:sp>
      <p:sp>
        <p:nvSpPr>
          <p:cNvPr id="4" name="Content Placeholder 3"/>
          <p:cNvSpPr>
            <a:spLocks noGrp="1"/>
          </p:cNvSpPr>
          <p:nvPr>
            <p:ph sz="quarter" idx="4294967295"/>
          </p:nvPr>
        </p:nvSpPr>
        <p:spPr>
          <a:xfrm>
            <a:off x="838200" y="1676400"/>
            <a:ext cx="7620000" cy="4495800"/>
          </a:xfrm>
        </p:spPr>
        <p:txBody>
          <a:bodyPr>
            <a:noAutofit/>
          </a:bodyPr>
          <a:lstStyle/>
          <a:p>
            <a:r>
              <a:rPr lang="en-US" sz="1800" dirty="0" smtClean="0"/>
              <a:t>Sequence </a:t>
            </a:r>
            <a:r>
              <a:rPr lang="en-US" sz="1800" dirty="0"/>
              <a:t>of words that serves as a </a:t>
            </a:r>
            <a:r>
              <a:rPr lang="en-US" sz="1800" dirty="0" smtClean="0"/>
              <a:t>password</a:t>
            </a:r>
          </a:p>
          <a:p>
            <a:r>
              <a:rPr lang="en-US" sz="1800" dirty="0" smtClean="0"/>
              <a:t>E.g. - Wow</a:t>
            </a:r>
            <a:r>
              <a:rPr lang="en-US" sz="1800" dirty="0"/>
              <a:t>!!!</a:t>
            </a:r>
            <a:r>
              <a:rPr lang="en-US" sz="1800" dirty="0" smtClean="0"/>
              <a:t>thisis#1clasatschooL</a:t>
            </a:r>
          </a:p>
          <a:p>
            <a:r>
              <a:rPr lang="en-US" sz="1800" dirty="0" smtClean="0"/>
              <a:t>Motivation</a:t>
            </a:r>
          </a:p>
          <a:p>
            <a:pPr lvl="1"/>
            <a:r>
              <a:rPr lang="en-US" sz="1800" dirty="0" smtClean="0"/>
              <a:t>Human </a:t>
            </a:r>
            <a:r>
              <a:rPr lang="en-US" sz="1800" dirty="0"/>
              <a:t>brain can only retain up to about 7 chunks of information in short term </a:t>
            </a:r>
            <a:r>
              <a:rPr lang="en-US" sz="1800" dirty="0" smtClean="0"/>
              <a:t>memory</a:t>
            </a:r>
          </a:p>
          <a:p>
            <a:pPr lvl="2"/>
            <a:r>
              <a:rPr lang="en-US" sz="1800" dirty="0" smtClean="0"/>
              <a:t>But each </a:t>
            </a:r>
            <a:r>
              <a:rPr lang="en-US" sz="1800" dirty="0"/>
              <a:t>chunk can be fairly </a:t>
            </a:r>
            <a:r>
              <a:rPr lang="en-US" sz="1800" dirty="0" smtClean="0"/>
              <a:t>large</a:t>
            </a:r>
          </a:p>
          <a:p>
            <a:pPr lvl="1"/>
            <a:r>
              <a:rPr lang="en-US" sz="1800" dirty="0" smtClean="0"/>
              <a:t>So, passphrases </a:t>
            </a:r>
            <a:r>
              <a:rPr lang="en-US" sz="1800" dirty="0"/>
              <a:t>can </a:t>
            </a:r>
            <a:r>
              <a:rPr lang="en-US" sz="1800" dirty="0" smtClean="0"/>
              <a:t>be </a:t>
            </a:r>
            <a:r>
              <a:rPr lang="en-US" sz="1800" dirty="0"/>
              <a:t>longer than </a:t>
            </a:r>
            <a:r>
              <a:rPr lang="en-US" sz="1800" dirty="0" smtClean="0"/>
              <a:t>passwords</a:t>
            </a:r>
          </a:p>
          <a:p>
            <a:pPr lvl="2"/>
            <a:r>
              <a:rPr lang="en-US" sz="1800" dirty="0" smtClean="0"/>
              <a:t>But </a:t>
            </a:r>
            <a:r>
              <a:rPr lang="en-US" sz="1800" dirty="0"/>
              <a:t>easier to remember than an arbitrary sequence of </a:t>
            </a:r>
            <a:r>
              <a:rPr lang="en-US" sz="1800" dirty="0" smtClean="0"/>
              <a:t>characters</a:t>
            </a:r>
          </a:p>
          <a:p>
            <a:pPr lvl="2"/>
            <a:r>
              <a:rPr lang="en-US" sz="1800" dirty="0" smtClean="0"/>
              <a:t>However, long passphrase not necessarily safer</a:t>
            </a:r>
          </a:p>
          <a:p>
            <a:pPr lvl="3"/>
            <a:r>
              <a:rPr lang="en-US" sz="1800" dirty="0" smtClean="0"/>
              <a:t>Simple </a:t>
            </a:r>
            <a:r>
              <a:rPr lang="en-US" sz="1800" dirty="0"/>
              <a:t>passphrases such as “thisisthe#1classatschool” can be predictable and easily guessed by attackers </a:t>
            </a:r>
            <a:endParaRPr lang="en-US" sz="1800" dirty="0" smtClean="0"/>
          </a:p>
          <a:p>
            <a:pPr lvl="3"/>
            <a:r>
              <a:rPr lang="en-US" sz="1800" dirty="0" smtClean="0"/>
              <a:t>Compared </a:t>
            </a:r>
            <a:r>
              <a:rPr lang="en-US" sz="1800" dirty="0"/>
              <a:t>to passwords such as “</a:t>
            </a:r>
            <a:r>
              <a:rPr lang="en-US" sz="1800" dirty="0" err="1"/>
              <a:t>TiT</a:t>
            </a:r>
            <a:r>
              <a:rPr lang="en-US" sz="1800" dirty="0"/>
              <a:t>#`</a:t>
            </a:r>
            <a:r>
              <a:rPr lang="en-US" sz="1800" dirty="0" err="1"/>
              <a:t>CaS</a:t>
            </a:r>
            <a:r>
              <a:rPr lang="en-US" sz="1800" dirty="0" smtClean="0"/>
              <a:t>.”</a:t>
            </a:r>
            <a:endParaRPr lang="en-US" sz="1800" dirty="0"/>
          </a:p>
        </p:txBody>
      </p:sp>
    </p:spTree>
    <p:extLst>
      <p:ext uri="{BB962C8B-B14F-4D97-AF65-F5344CB8AC3E}">
        <p14:creationId xmlns:p14="http://schemas.microsoft.com/office/powerpoint/2010/main" val="1669767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9</a:t>
            </a:fld>
            <a:endParaRPr lang="en-US" dirty="0"/>
          </a:p>
        </p:txBody>
      </p:sp>
      <p:sp>
        <p:nvSpPr>
          <p:cNvPr id="2" name="Title 1"/>
          <p:cNvSpPr>
            <a:spLocks noGrp="1"/>
          </p:cNvSpPr>
          <p:nvPr>
            <p:ph type="title" idx="4294967295"/>
          </p:nvPr>
        </p:nvSpPr>
        <p:spPr>
          <a:xfrm>
            <a:off x="914400" y="838201"/>
            <a:ext cx="7391400" cy="762000"/>
          </a:xfrm>
        </p:spPr>
        <p:txBody>
          <a:bodyPr/>
          <a:lstStyle/>
          <a:p>
            <a:r>
              <a:rPr lang="en-US" dirty="0" smtClean="0"/>
              <a:t>Password management</a:t>
            </a:r>
            <a:endParaRPr lang="en-US" dirty="0"/>
          </a:p>
        </p:txBody>
      </p:sp>
      <p:sp>
        <p:nvSpPr>
          <p:cNvPr id="4" name="Content Placeholder 3"/>
          <p:cNvSpPr>
            <a:spLocks noGrp="1"/>
          </p:cNvSpPr>
          <p:nvPr>
            <p:ph sz="quarter" idx="4294967295"/>
          </p:nvPr>
        </p:nvSpPr>
        <p:spPr>
          <a:xfrm>
            <a:off x="914400" y="1676400"/>
            <a:ext cx="7467600" cy="4495800"/>
          </a:xfrm>
        </p:spPr>
        <p:txBody>
          <a:bodyPr>
            <a:normAutofit/>
          </a:bodyPr>
          <a:lstStyle/>
          <a:p>
            <a:r>
              <a:rPr lang="en-US" sz="1800" dirty="0" smtClean="0"/>
              <a:t>So far, you have been a user of passwords</a:t>
            </a:r>
          </a:p>
          <a:p>
            <a:pPr lvl="1"/>
            <a:r>
              <a:rPr lang="en-US" sz="1800" dirty="0" smtClean="0"/>
              <a:t>In profession, you are on the other side</a:t>
            </a:r>
          </a:p>
          <a:p>
            <a:pPr lvl="2"/>
            <a:r>
              <a:rPr lang="en-US" sz="1800" dirty="0" smtClean="0"/>
              <a:t>Making it all work</a:t>
            </a:r>
          </a:p>
          <a:p>
            <a:r>
              <a:rPr lang="en-US" sz="1800" dirty="0" smtClean="0"/>
              <a:t>In particular</a:t>
            </a:r>
          </a:p>
          <a:p>
            <a:pPr lvl="1"/>
            <a:r>
              <a:rPr lang="en-US" sz="1800" dirty="0" smtClean="0"/>
              <a:t>Information security of passwords </a:t>
            </a:r>
            <a:r>
              <a:rPr lang="en-US" sz="1800" dirty="0"/>
              <a:t>in your </a:t>
            </a:r>
            <a:r>
              <a:rPr lang="en-US" sz="1800" dirty="0" smtClean="0"/>
              <a:t>custody</a:t>
            </a:r>
          </a:p>
          <a:p>
            <a:pPr lvl="1"/>
            <a:r>
              <a:rPr lang="en-US" sz="1800" dirty="0" smtClean="0"/>
              <a:t>Accomplished </a:t>
            </a:r>
            <a:r>
              <a:rPr lang="en-US" sz="1800" dirty="0"/>
              <a:t>through password </a:t>
            </a:r>
            <a:r>
              <a:rPr lang="en-US" sz="1800" dirty="0" smtClean="0"/>
              <a:t>management</a:t>
            </a:r>
          </a:p>
          <a:p>
            <a:pPr lvl="2"/>
            <a:r>
              <a:rPr lang="en-US" sz="1800" dirty="0" smtClean="0"/>
              <a:t>Process </a:t>
            </a:r>
            <a:r>
              <a:rPr lang="en-US" sz="1800" dirty="0"/>
              <a:t>of defining, implementing, and maintaining password policies throughout an </a:t>
            </a:r>
            <a:r>
              <a:rPr lang="en-US" sz="1800" dirty="0" smtClean="0"/>
              <a:t>enterprise</a:t>
            </a:r>
          </a:p>
          <a:p>
            <a:pPr lvl="2"/>
            <a:r>
              <a:rPr lang="en-US" sz="1800" dirty="0" smtClean="0"/>
              <a:t>Reduce likelihood </a:t>
            </a:r>
            <a:r>
              <a:rPr lang="en-US" sz="1800" dirty="0"/>
              <a:t>that systems using passwords will be </a:t>
            </a:r>
            <a:r>
              <a:rPr lang="en-US" sz="1800" dirty="0" smtClean="0"/>
              <a:t>compromised </a:t>
            </a:r>
            <a:endParaRPr lang="en-US" sz="1800" dirty="0"/>
          </a:p>
          <a:p>
            <a:r>
              <a:rPr lang="en-US" sz="1800" dirty="0"/>
              <a:t>NIST Special publication </a:t>
            </a:r>
            <a:r>
              <a:rPr lang="en-US" sz="1800" dirty="0" smtClean="0"/>
              <a:t>800-118</a:t>
            </a:r>
          </a:p>
          <a:p>
            <a:pPr lvl="1"/>
            <a:r>
              <a:rPr lang="en-US" sz="1800" dirty="0" smtClean="0"/>
              <a:t>Guide </a:t>
            </a:r>
            <a:r>
              <a:rPr lang="en-US" sz="1800" dirty="0"/>
              <a:t>to enterprise password </a:t>
            </a:r>
            <a:r>
              <a:rPr lang="en-US" sz="1800" dirty="0" smtClean="0"/>
              <a:t>management</a:t>
            </a:r>
            <a:endParaRPr lang="en-US" sz="1800" dirty="0"/>
          </a:p>
        </p:txBody>
      </p:sp>
    </p:spTree>
    <p:extLst>
      <p:ext uri="{BB962C8B-B14F-4D97-AF65-F5344CB8AC3E}">
        <p14:creationId xmlns:p14="http://schemas.microsoft.com/office/powerpoint/2010/main" val="3850760635"/>
      </p:ext>
    </p:extLst>
  </p:cSld>
  <p:clrMapOvr>
    <a:masterClrMapping/>
  </p:clrMapOvr>
</p:sld>
</file>

<file path=ppt/theme/theme1.xml><?xml version="1.0" encoding="utf-8"?>
<a:theme xmlns:a="http://schemas.openxmlformats.org/drawingml/2006/main" name="nologo_template">
  <a:themeElements>
    <a:clrScheme name="Valpo Colors">
      <a:dk1>
        <a:sysClr val="windowText" lastClr="000000"/>
      </a:dk1>
      <a:lt1>
        <a:sysClr val="window" lastClr="FFFFFF"/>
      </a:lt1>
      <a:dk2>
        <a:srgbClr val="382111"/>
      </a:dk2>
      <a:lt2>
        <a:srgbClr val="FCCC00"/>
      </a:lt2>
      <a:accent1>
        <a:srgbClr val="ADD632"/>
      </a:accent1>
      <a:accent2>
        <a:srgbClr val="847A6C"/>
      </a:accent2>
      <a:accent3>
        <a:srgbClr val="FFD747"/>
      </a:accent3>
      <a:accent4>
        <a:srgbClr val="BB975E"/>
      </a:accent4>
      <a:accent5>
        <a:srgbClr val="B3AB9C"/>
      </a:accent5>
      <a:accent6>
        <a:srgbClr val="8F6F52"/>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ValpoIT603_Week15</Template>
  <TotalTime>8003</TotalTime>
  <Words>2800</Words>
  <Application>Microsoft Office PowerPoint</Application>
  <PresentationFormat>On-screen Show (4:3)</PresentationFormat>
  <Paragraphs>483</Paragraphs>
  <Slides>46</Slides>
  <Notes>0</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nologo_template</vt:lpstr>
      <vt:lpstr>IT-648: IT Risk Management</vt:lpstr>
      <vt:lpstr>Agenda</vt:lpstr>
      <vt:lpstr>Chapter 9 (week 9)</vt:lpstr>
      <vt:lpstr>Overview</vt:lpstr>
      <vt:lpstr>PowerPoint Presentation</vt:lpstr>
      <vt:lpstr>Passwords</vt:lpstr>
      <vt:lpstr>Password Types:  Personal Identification Number (PIN)</vt:lpstr>
      <vt:lpstr>Password Types:  Passphrase</vt:lpstr>
      <vt:lpstr>Password management</vt:lpstr>
      <vt:lpstr>Password management:  InfoSec</vt:lpstr>
      <vt:lpstr>Password management:  Standards</vt:lpstr>
      <vt:lpstr>Password management:  Threats</vt:lpstr>
      <vt:lpstr>Password threats</vt:lpstr>
      <vt:lpstr>Password threats – contd.</vt:lpstr>
      <vt:lpstr>Password management: Recommendations</vt:lpstr>
      <vt:lpstr>Password management – contd.</vt:lpstr>
      <vt:lpstr>Password management – contd.</vt:lpstr>
      <vt:lpstr>Password limitations and alternatives</vt:lpstr>
      <vt:lpstr>PowerPoint Presentation</vt:lpstr>
      <vt:lpstr>Access control</vt:lpstr>
      <vt:lpstr>Access control lists (ACLs)</vt:lpstr>
      <vt:lpstr>Access control lists (ACLs) – contd.</vt:lpstr>
      <vt:lpstr>Access matrix</vt:lpstr>
      <vt:lpstr>ACL limitations</vt:lpstr>
      <vt:lpstr>Role based access control (RBAC)</vt:lpstr>
      <vt:lpstr>PowerPoint Presentation</vt:lpstr>
      <vt:lpstr>Firewalls</vt:lpstr>
      <vt:lpstr>Firewalls – contd.</vt:lpstr>
      <vt:lpstr>Firewall arrangement</vt:lpstr>
      <vt:lpstr>Firewall rules</vt:lpstr>
      <vt:lpstr>Firewall limitations</vt:lpstr>
      <vt:lpstr>Firewall types</vt:lpstr>
      <vt:lpstr>Typical firewall organization</vt:lpstr>
      <vt:lpstr>Typical firewall organization</vt:lpstr>
      <vt:lpstr>Basic firewall recommendations</vt:lpstr>
      <vt:lpstr>PowerPoint Presentation</vt:lpstr>
      <vt:lpstr>PowerPoint Presentation</vt:lpstr>
      <vt:lpstr>PowerPoint Presentation</vt:lpstr>
      <vt:lpstr>PowerPoint Presentation</vt:lpstr>
      <vt:lpstr>PowerPoint Presentation</vt:lpstr>
      <vt:lpstr>PowerPoint Presentation</vt:lpstr>
      <vt:lpstr>Hands-On:  Design Case</vt:lpstr>
      <vt:lpstr>PowerPoint Presentation</vt:lpstr>
      <vt:lpstr>PowerPoint Presentation</vt:lpstr>
      <vt:lpstr>Summary</vt:lpstr>
      <vt:lpstr>For Next Week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Agrawal, Manish</dc:creator>
  <cp:lastModifiedBy>Sonja Streuber</cp:lastModifiedBy>
  <cp:revision>509</cp:revision>
  <dcterms:created xsi:type="dcterms:W3CDTF">2012-09-11T14:18:12Z</dcterms:created>
  <dcterms:modified xsi:type="dcterms:W3CDTF">2017-03-20T06:40:42Z</dcterms:modified>
</cp:coreProperties>
</file>